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8" r:id="rId26"/>
    <p:sldId id="289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Karla" pitchFamily="2" charset="77"/>
      <p:regular r:id="rId36"/>
      <p:bold r:id="rId37"/>
      <p:italic r:id="rId38"/>
      <p:boldItalic r:id="rId39"/>
    </p:embeddedFont>
    <p:embeddedFont>
      <p:font typeface="Karla ExtraBold" panose="020F0502020204030204" pitchFamily="34" charset="0"/>
      <p:bold r:id="rId40"/>
      <p:boldItalic r:id="rId41"/>
    </p:embeddedFont>
    <p:embeddedFont>
      <p:font typeface="Karla Light" panose="020F0302020204030204" pitchFamily="34" charset="0"/>
      <p:regular r:id="rId42"/>
      <p:bold r:id="rId43"/>
      <p:italic r:id="rId44"/>
      <p:boldItalic r:id="rId45"/>
    </p:embeddedFont>
    <p:embeddedFont>
      <p:font typeface="Karla Medium" panose="020F0502020204030204" pitchFamily="34" charset="0"/>
      <p:regular r:id="rId46"/>
      <p:bold r:id="rId47"/>
      <p:italic r:id="rId48"/>
      <p:boldItalic r:id="rId49"/>
    </p:embeddedFont>
    <p:embeddedFont>
      <p:font typeface="Montserrat" pitchFamily="2" charset="77"/>
      <p:regular r:id="rId50"/>
      <p:bold r:id="rId51"/>
      <p:italic r:id="rId52"/>
      <p:boldItalic r:id="rId53"/>
    </p:embeddedFont>
    <p:embeddedFont>
      <p:font typeface="Nunito" pitchFamily="2" charset="77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Work Sans" pitchFamily="2" charset="77"/>
      <p:regular r:id="rId62"/>
      <p:bold r:id="rId63"/>
      <p:italic r:id="rId64"/>
      <p:boldItalic r:id="rId65"/>
    </p:embeddedFont>
    <p:embeddedFont>
      <p:font typeface="Work Sans Light" panose="020F0302020204030204" pitchFamily="34" charset="0"/>
      <p:regular r:id="rId66"/>
      <p:bold r:id="rId67"/>
      <p:italic r:id="rId68"/>
      <p:boldItalic r:id="rId69"/>
    </p:embeddedFont>
    <p:embeddedFont>
      <p:font typeface="Work Sans Medium" panose="020F0502020204030204" pitchFamily="34" charset="0"/>
      <p:regular r:id="rId70"/>
      <p:bold r:id="rId71"/>
      <p:italic r:id="rId72"/>
      <p:boldItalic r:id="rId73"/>
    </p:embeddedFont>
    <p:embeddedFont>
      <p:font typeface="Work Sans SemiBold" panose="020F050202020403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neshkumar Ashokavardhanan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/>
    <p:restoredTop sz="94658"/>
  </p:normalViewPr>
  <p:slideViewPr>
    <p:cSldViewPr snapToGrid="0">
      <p:cViewPr varScale="1">
        <p:scale>
          <a:sx n="160" d="100"/>
          <a:sy n="160" d="100"/>
        </p:scale>
        <p:origin x="704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font" Target="fonts/font3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74" Type="http://schemas.openxmlformats.org/officeDocument/2006/relationships/font" Target="fonts/font3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font" Target="fonts/font34.fntdata"/><Relationship Id="rId77" Type="http://schemas.openxmlformats.org/officeDocument/2006/relationships/font" Target="fonts/font42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72" Type="http://schemas.openxmlformats.org/officeDocument/2006/relationships/font" Target="fonts/font3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font" Target="fonts/font32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70" Type="http://schemas.openxmlformats.org/officeDocument/2006/relationships/font" Target="fonts/font35.fntdata"/><Relationship Id="rId75" Type="http://schemas.openxmlformats.org/officeDocument/2006/relationships/font" Target="fonts/font4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73" Type="http://schemas.openxmlformats.org/officeDocument/2006/relationships/font" Target="fonts/font38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6" Type="http://schemas.openxmlformats.org/officeDocument/2006/relationships/font" Target="fonts/font41.fntdata"/><Relationship Id="rId7" Type="http://schemas.openxmlformats.org/officeDocument/2006/relationships/slide" Target="slides/slide6.xml"/><Relationship Id="rId71" Type="http://schemas.openxmlformats.org/officeDocument/2006/relationships/font" Target="fonts/font3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66" Type="http://schemas.openxmlformats.org/officeDocument/2006/relationships/font" Target="fonts/font3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8-13T18:49:12.838" idx="7">
    <p:pos x="196" y="825"/>
    <p:text>Can it be done on the client side?
Exact steps for it?</p:text>
  </p:cm>
  <p:cm authorId="0" dt="2024-08-22T04:43:50.756" idx="9">
    <p:pos x="6000" y="0"/>
    <p:text>Show screenshots of failure simulation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hpc-health-checks/tree/main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hpc-health-checks/tree/mai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en-gb/2020/10/22/wayve-chooses-microsoft-azure-to-scale-ai-based-autonomous-driving-technology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f2442633f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f2442633f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f1e563c70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f1e563c70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ef8d20c36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ef8d20c36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f1f61681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f1f61681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818dc187e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818dc187e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818dc187e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818dc187e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f30c5dd4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f30c5dd4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2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Focus on orchestrator layer: </a:t>
            </a:r>
            <a:br>
              <a:rPr lang="en-GB" sz="2152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 sz="2152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152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- GPU cluster tests initially -&gt; Azure</a:t>
            </a:r>
            <a:endParaRPr sz="2152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531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153"/>
              <a:buFont typeface="Montserrat"/>
              <a:buChar char="-"/>
            </a:pPr>
            <a:r>
              <a:rPr lang="en-GB" sz="2152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VM level before deploying</a:t>
            </a:r>
            <a:endParaRPr sz="2152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531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53"/>
              <a:buFont typeface="Montserrat"/>
              <a:buChar char="-"/>
            </a:pPr>
            <a:r>
              <a:rPr lang="en-GB" sz="2152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k8s level/orchestrator (SLURM/TORQUE) after deploying -&gt; Node init check or Node Problem detector</a:t>
            </a:r>
            <a:endParaRPr sz="2152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52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-&gt; Before application runs</a:t>
            </a:r>
            <a:endParaRPr sz="2152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52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Note: create a flow chart</a:t>
            </a:r>
            <a:br>
              <a:rPr lang="en-GB" sz="2152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 sz="2152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152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52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Q. Discuss about preventing GPU failures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f2442633f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f2442633f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Step back: how are node problems currently handled? Related to CPU, network, or runtime configuration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Similar Need upstream - like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Why GPUs special? Error propagation mechanisms non standard and GPU vendor dependent now. Should become better with DRA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During runtime/periodically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Currently, these problems are invisible to the upstream layers in the cluster management stack, so Kubernetes will continue scheduling pods to the bad nodes.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daemon issues: ntp service down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Hardware issues: Bad CPU, memory or disk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Kernel issues: Kernel deadlock, corrupted file system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Container runtime issues: Unresponsive runtime daemon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Can run at as a daemonset or standalone 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Cloud providers often deploy it with their managed services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f36aecdae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f36aecdae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ef8d20c36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ef8d20c36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Q. what are the differences between HPC-AI health checks and LBNL NHC ones?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LBNL Node Health Checks: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Montserrat"/>
              <a:buChar char="-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Reliable (with timers to prevent hangs), extensible and reusable</a:t>
            </a:r>
            <a:endParaRPr sz="14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Montserrat"/>
              <a:buChar char="-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Integrations with HPC workload manager/schedulers like SLURM and TORQUE</a:t>
            </a:r>
            <a:endParaRPr sz="14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Custom health checks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Azure HPC-AI health checks (</a:t>
            </a:r>
            <a:r>
              <a:rPr lang="en-GB" sz="1800" u="sng">
                <a:solidFill>
                  <a:srgbClr val="50BBC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open-source</a:t>
            </a: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35353"/>
              </a:buClr>
              <a:buSzPts val="1400"/>
              <a:buFont typeface="Montserrat"/>
              <a:buChar char="-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Extension of LBNL NH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f3453a9570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f3453a9570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f4d2ebf5c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f4d2ebf5c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Q. what are the differences between HPC-AI health checks and LBNL NHC ones?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LBNL Node Health Checks: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Montserrat"/>
              <a:buChar char="-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Reliable (with timers to prevent hangs), extensible and reusable</a:t>
            </a:r>
            <a:endParaRPr sz="14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Montserrat"/>
              <a:buChar char="-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Integrations with HPC workload manager/schedulers like SLURM and TORQUE</a:t>
            </a:r>
            <a:endParaRPr sz="14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Custom health checks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- Azure HPC-AI health checks (</a:t>
            </a:r>
            <a:r>
              <a:rPr lang="en-GB" sz="1800" u="sng">
                <a:solidFill>
                  <a:srgbClr val="50BBCF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open-source</a:t>
            </a: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35353"/>
              </a:buClr>
              <a:buSzPts val="1400"/>
              <a:buFont typeface="Montserrat"/>
              <a:buChar char="-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Extension of LBNL NH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f205ba90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f205ba90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Custom plugins for node problem detector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Montserrat"/>
              <a:buChar char="-"/>
            </a:pPr>
            <a:r>
              <a:rPr lang="en-GB" sz="7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Need to re-build the NPD image</a:t>
            </a:r>
            <a:endParaRPr sz="7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GPU specific health check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Add as a configmap to NPD daemonset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Or if cloud provider has one that can’t directly be modified, have a custom build for it</a:t>
            </a:r>
            <a:endParaRPr sz="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f2442633f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f2442633f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Custom plugins for node problem detector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Montserrat"/>
              <a:buChar char="-"/>
            </a:pPr>
            <a:r>
              <a:rPr lang="en-GB" sz="7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Need to re-build the NPD image</a:t>
            </a:r>
            <a:endParaRPr sz="7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GPU specific health check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Add as a configmap to NPD daemonset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Or if cloud provider has one that can’t directly be modified, have a custom build for it</a:t>
            </a:r>
            <a:endParaRPr sz="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f4d2ebf5c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f4d2ebf5c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Replace with a new node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Open-source solutions: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Montserrat"/>
              <a:buChar char="○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Draino:</a:t>
            </a:r>
            <a:endParaRPr sz="14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Montserrat"/>
              <a:buChar char="■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Easy to use</a:t>
            </a:r>
            <a:endParaRPr sz="14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Montserrat"/>
              <a:buChar char="■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Challenge: CVEs, unmaintained project</a:t>
            </a:r>
            <a:endParaRPr sz="14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Cloud providers usually have similar components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Preventing nodes from being scheduled on again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f205ba90e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f205ba90e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dirty="0"/>
              <a:t>Verbally </a:t>
            </a:r>
            <a:br>
              <a:rPr lang="en-GB" dirty="0"/>
            </a:br>
            <a:br>
              <a:rPr lang="en-GB" dirty="0"/>
            </a:b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Nvidia-</a:t>
            </a:r>
            <a:r>
              <a:rPr lang="en-GB" dirty="0" err="1">
                <a:latin typeface="Montserrat"/>
                <a:ea typeface="Montserrat"/>
                <a:cs typeface="Montserrat"/>
                <a:sym typeface="Montserrat"/>
              </a:rPr>
              <a:t>smi</a:t>
            </a: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 drop: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endParaRPr lang="en-GB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IB failures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Tests based on custom health checks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KWOK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CC0A7099-F79E-87BA-B5DD-9E93FDF8D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818dc187e7_0_52:notes">
            <a:extLst>
              <a:ext uri="{FF2B5EF4-FFF2-40B4-BE49-F238E27FC236}">
                <a16:creationId xmlns:a16="http://schemas.microsoft.com/office/drawing/2014/main" id="{BC6A1DBF-DC36-3411-CC26-20B78CEF0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818dc187e7_0_52:notes">
            <a:extLst>
              <a:ext uri="{FF2B5EF4-FFF2-40B4-BE49-F238E27FC236}">
                <a16:creationId xmlns:a16="http://schemas.microsoft.com/office/drawing/2014/main" id="{D1669687-2751-5AA5-9D1B-31B052E067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730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>
          <a:extLst>
            <a:ext uri="{FF2B5EF4-FFF2-40B4-BE49-F238E27FC236}">
              <a16:creationId xmlns:a16="http://schemas.microsoft.com/office/drawing/2014/main" id="{66610BCE-1737-33BF-7741-EDA438E4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f205ba90e8_0_0:notes">
            <a:extLst>
              <a:ext uri="{FF2B5EF4-FFF2-40B4-BE49-F238E27FC236}">
                <a16:creationId xmlns:a16="http://schemas.microsoft.com/office/drawing/2014/main" id="{E23C06F8-212D-AED7-5CA4-F497BC01A2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f205ba90e8_0_0:notes">
            <a:extLst>
              <a:ext uri="{FF2B5EF4-FFF2-40B4-BE49-F238E27FC236}">
                <a16:creationId xmlns:a16="http://schemas.microsoft.com/office/drawing/2014/main" id="{18D22D44-B971-4C4F-CCC5-469BE65957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Custom plugins for node problem detector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Montserrat"/>
              <a:buChar char="-"/>
            </a:pPr>
            <a:r>
              <a:rPr lang="en-GB" sz="7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Need to re-build the NPD image</a:t>
            </a:r>
            <a:endParaRPr sz="7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GPU specific health check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Add as a configmap to NPD daemonset</a:t>
            </a:r>
            <a:endParaRPr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-"/>
            </a:pPr>
            <a:r>
              <a:rPr lang="en-GB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Or if cloud provider has one that can’t directly be modified, have a custom build for it</a:t>
            </a:r>
            <a:endParaRPr sz="400"/>
          </a:p>
        </p:txBody>
      </p:sp>
    </p:spTree>
    <p:extLst>
      <p:ext uri="{BB962C8B-B14F-4D97-AF65-F5344CB8AC3E}">
        <p14:creationId xmlns:p14="http://schemas.microsoft.com/office/powerpoint/2010/main" val="3449866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f2442633f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f2442633f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f205ba90e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f205ba90e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Checkpoint/Restore In Userspace for GPUs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Montserrat"/>
              <a:buChar char="○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Forensic checkpoint in kubernetes </a:t>
            </a:r>
            <a:endParaRPr sz="14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Montserrat"/>
              <a:buChar char="○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Project Forge</a:t>
            </a:r>
            <a:endParaRPr sz="14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GPU checks integrated with NPD - vendor neutral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Montserrat"/>
              <a:buChar char="●"/>
            </a:pPr>
            <a:r>
              <a:rPr lang="en-GB" sz="18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Gaps: </a:t>
            </a:r>
            <a:endParaRPr sz="18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Montserrat"/>
              <a:buChar char="○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Official mapping by GPU vendors with mapping between error codes and remedy actions, along with reasons</a:t>
            </a:r>
            <a:endParaRPr sz="14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Montserrat"/>
              <a:buChar char="○"/>
            </a:pPr>
            <a:r>
              <a:rPr lang="en-GB" sz="1400">
                <a:solidFill>
                  <a:srgbClr val="535353"/>
                </a:solidFill>
                <a:latin typeface="Montserrat"/>
                <a:ea typeface="Montserrat"/>
                <a:cs typeface="Montserrat"/>
                <a:sym typeface="Montserrat"/>
              </a:rPr>
              <a:t>Predicting GPU failures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f36aecdae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f36aecdae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f3453a95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f3453a95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Karla"/>
                <a:ea typeface="Karla"/>
                <a:cs typeface="Karla"/>
                <a:sym typeface="Karla"/>
              </a:rPr>
              <a:t>I’m Sarah, ML Platform Engineer at Wayve.</a:t>
            </a:r>
            <a:endParaRPr sz="12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B183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831"/>
                </a:solidFill>
                <a:latin typeface="Work Sans"/>
                <a:ea typeface="Work Sans"/>
                <a:cs typeface="Work Sans"/>
                <a:sym typeface="Work Sans"/>
              </a:rPr>
              <a:t>At Wayve, we’re developing solutions to solve self-driving using AI, including in complex environments like urban areas.</a:t>
            </a:r>
            <a:br>
              <a:rPr lang="en-GB" sz="1000">
                <a:solidFill>
                  <a:srgbClr val="1B183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1000">
              <a:solidFill>
                <a:srgbClr val="1B183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B183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f2442633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f2442633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eefada260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eefada260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f36aecdae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f36aecdae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f4d2ebf5c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f4d2ebf5c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f30c5dd43d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f30c5dd43d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B1831"/>
                </a:solidFill>
                <a:latin typeface="Work Sans"/>
                <a:ea typeface="Work Sans"/>
                <a:cs typeface="Work Sans"/>
                <a:sym typeface="Work Sans"/>
              </a:rPr>
              <a:t>Wayve and Microsoft have been strategic partners since 2018, in 2020 Wayve chose Microsoft Azure to help accelerate the development of its AI (</a:t>
            </a:r>
            <a:r>
              <a:rPr lang="en-GB" sz="1000" u="sng">
                <a:solidFill>
                  <a:srgbClr val="1155CC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000">
                <a:solidFill>
                  <a:srgbClr val="1B1831"/>
                </a:solidFill>
                <a:latin typeface="Work Sans"/>
                <a:ea typeface="Work Sans"/>
                <a:cs typeface="Work Sans"/>
                <a:sym typeface="Work Sans"/>
              </a:rPr>
              <a:t>), in 2022 Microsoft and Wayve extended their collaboration to develop supercomputing technologies with Azure for training Embodied Intelligence, this supercomputing infrastructure is powered by NVIDIA GPUs.</a:t>
            </a:r>
            <a:endParaRPr sz="1000">
              <a:solidFill>
                <a:srgbClr val="1B183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1B1831"/>
                </a:solidFill>
                <a:latin typeface="Work Sans"/>
                <a:ea typeface="Work Sans"/>
                <a:cs typeface="Work Sans"/>
                <a:sym typeface="Work Sans"/>
              </a:rPr>
              <a:t>Microsoft first invested in Wayve in their Series B (2022) and reinvested in the company in their Series C fundraise (2024).</a:t>
            </a:r>
            <a:br>
              <a:rPr lang="en-GB" sz="1000">
                <a:solidFill>
                  <a:srgbClr val="1B183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1000">
              <a:solidFill>
                <a:srgbClr val="1B183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1B183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f3453a9570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f3453a9570_0_1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eefada260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eefada260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eefada26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eefada26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f1e563c7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f1e563c70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ef8d20c36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ef8d20c36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0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1300" y="-35875"/>
            <a:ext cx="9513252" cy="521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00" y="171350"/>
            <a:ext cx="826026" cy="2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90400" y="1996325"/>
            <a:ext cx="7977900" cy="119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91500" y="3698821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None/>
              <a:defRPr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591500" y="39597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 sz="8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286700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lain">
  <p:cSld name="TITLE_AND_BODY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666875" y="1490300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2"/>
          </p:nvPr>
        </p:nvSpPr>
        <p:spPr>
          <a:xfrm>
            <a:off x="1666875" y="1653700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3"/>
          </p:nvPr>
        </p:nvSpPr>
        <p:spPr>
          <a:xfrm>
            <a:off x="1666875" y="2036675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>
            <a:off x="1666875" y="2571750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5"/>
          </p:nvPr>
        </p:nvSpPr>
        <p:spPr>
          <a:xfrm>
            <a:off x="1666875" y="2735150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6"/>
          </p:nvPr>
        </p:nvSpPr>
        <p:spPr>
          <a:xfrm>
            <a:off x="1666875" y="3118125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7"/>
          </p:nvPr>
        </p:nvSpPr>
        <p:spPr>
          <a:xfrm>
            <a:off x="3936469" y="151616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8"/>
          </p:nvPr>
        </p:nvSpPr>
        <p:spPr>
          <a:xfrm>
            <a:off x="3936469" y="167956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9"/>
          </p:nvPr>
        </p:nvSpPr>
        <p:spPr>
          <a:xfrm>
            <a:off x="3936469" y="206253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3"/>
          </p:nvPr>
        </p:nvSpPr>
        <p:spPr>
          <a:xfrm>
            <a:off x="3936469" y="259761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14"/>
          </p:nvPr>
        </p:nvSpPr>
        <p:spPr>
          <a:xfrm>
            <a:off x="3936469" y="276101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5"/>
          </p:nvPr>
        </p:nvSpPr>
        <p:spPr>
          <a:xfrm>
            <a:off x="3936469" y="314398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6"/>
          </p:nvPr>
        </p:nvSpPr>
        <p:spPr>
          <a:xfrm>
            <a:off x="6250600" y="151616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7"/>
          </p:nvPr>
        </p:nvSpPr>
        <p:spPr>
          <a:xfrm>
            <a:off x="6250600" y="167956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18"/>
          </p:nvPr>
        </p:nvSpPr>
        <p:spPr>
          <a:xfrm>
            <a:off x="6250600" y="206253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9"/>
          </p:nvPr>
        </p:nvSpPr>
        <p:spPr>
          <a:xfrm>
            <a:off x="6250600" y="259761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20"/>
          </p:nvPr>
        </p:nvSpPr>
        <p:spPr>
          <a:xfrm>
            <a:off x="6250600" y="276101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21"/>
          </p:nvPr>
        </p:nvSpPr>
        <p:spPr>
          <a:xfrm>
            <a:off x="6250600" y="314398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ubTitle" idx="22"/>
          </p:nvPr>
        </p:nvSpPr>
        <p:spPr>
          <a:xfrm>
            <a:off x="1666875" y="3623900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23"/>
          </p:nvPr>
        </p:nvSpPr>
        <p:spPr>
          <a:xfrm>
            <a:off x="1666875" y="3787300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24"/>
          </p:nvPr>
        </p:nvSpPr>
        <p:spPr>
          <a:xfrm>
            <a:off x="1666875" y="4170275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25"/>
          </p:nvPr>
        </p:nvSpPr>
        <p:spPr>
          <a:xfrm>
            <a:off x="3936469" y="364976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26"/>
          </p:nvPr>
        </p:nvSpPr>
        <p:spPr>
          <a:xfrm>
            <a:off x="3936469" y="381316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27"/>
          </p:nvPr>
        </p:nvSpPr>
        <p:spPr>
          <a:xfrm>
            <a:off x="3936469" y="419613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28"/>
          </p:nvPr>
        </p:nvSpPr>
        <p:spPr>
          <a:xfrm>
            <a:off x="6250600" y="364976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29"/>
          </p:nvPr>
        </p:nvSpPr>
        <p:spPr>
          <a:xfrm>
            <a:off x="6250600" y="381316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30"/>
          </p:nvPr>
        </p:nvSpPr>
        <p:spPr>
          <a:xfrm>
            <a:off x="6250600" y="419613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ubTitle" idx="3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107" name="Google Shape;107;p11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32"/>
          </p:nvPr>
        </p:nvSpPr>
        <p:spPr>
          <a:xfrm>
            <a:off x="368325" y="915275"/>
            <a:ext cx="84942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with Gradient">
  <p:cSld name="TITLE_AND_BODY_1_2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3" name="Google Shape;113;p12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4" name="Google Shape;114;p12"/>
          <p:cNvPicPr preferRelativeResize="0"/>
          <p:nvPr/>
        </p:nvPicPr>
        <p:blipFill rotWithShape="1">
          <a:blip r:embed="rId3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2"/>
          <p:cNvSpPr txBox="1">
            <a:spLocks noGrp="1"/>
          </p:cNvSpPr>
          <p:nvPr>
            <p:ph type="subTitle" idx="1"/>
          </p:nvPr>
        </p:nvSpPr>
        <p:spPr>
          <a:xfrm>
            <a:off x="1666875" y="1490300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subTitle" idx="2"/>
          </p:nvPr>
        </p:nvSpPr>
        <p:spPr>
          <a:xfrm>
            <a:off x="1666875" y="1653700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subTitle" idx="3"/>
          </p:nvPr>
        </p:nvSpPr>
        <p:spPr>
          <a:xfrm>
            <a:off x="1666875" y="2036675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ubTitle" idx="4"/>
          </p:nvPr>
        </p:nvSpPr>
        <p:spPr>
          <a:xfrm>
            <a:off x="1666875" y="2571750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5"/>
          </p:nvPr>
        </p:nvSpPr>
        <p:spPr>
          <a:xfrm>
            <a:off x="1666875" y="2735150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subTitle" idx="6"/>
          </p:nvPr>
        </p:nvSpPr>
        <p:spPr>
          <a:xfrm>
            <a:off x="1666875" y="3118125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subTitle" idx="7"/>
          </p:nvPr>
        </p:nvSpPr>
        <p:spPr>
          <a:xfrm>
            <a:off x="3936469" y="151616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ubTitle" idx="8"/>
          </p:nvPr>
        </p:nvSpPr>
        <p:spPr>
          <a:xfrm>
            <a:off x="3936469" y="167956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ubTitle" idx="9"/>
          </p:nvPr>
        </p:nvSpPr>
        <p:spPr>
          <a:xfrm>
            <a:off x="3936469" y="206253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ubTitle" idx="13"/>
          </p:nvPr>
        </p:nvSpPr>
        <p:spPr>
          <a:xfrm>
            <a:off x="3936469" y="259761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4"/>
          </p:nvPr>
        </p:nvSpPr>
        <p:spPr>
          <a:xfrm>
            <a:off x="3936469" y="276101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ubTitle" idx="15"/>
          </p:nvPr>
        </p:nvSpPr>
        <p:spPr>
          <a:xfrm>
            <a:off x="3936469" y="314398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ubTitle" idx="16"/>
          </p:nvPr>
        </p:nvSpPr>
        <p:spPr>
          <a:xfrm>
            <a:off x="6250600" y="151616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subTitle" idx="17"/>
          </p:nvPr>
        </p:nvSpPr>
        <p:spPr>
          <a:xfrm>
            <a:off x="6250600" y="167956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subTitle" idx="18"/>
          </p:nvPr>
        </p:nvSpPr>
        <p:spPr>
          <a:xfrm>
            <a:off x="6250600" y="206253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9"/>
          </p:nvPr>
        </p:nvSpPr>
        <p:spPr>
          <a:xfrm>
            <a:off x="6250600" y="259761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subTitle" idx="20"/>
          </p:nvPr>
        </p:nvSpPr>
        <p:spPr>
          <a:xfrm>
            <a:off x="6250600" y="276101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subTitle" idx="21"/>
          </p:nvPr>
        </p:nvSpPr>
        <p:spPr>
          <a:xfrm>
            <a:off x="6250600" y="314398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subTitle" idx="22"/>
          </p:nvPr>
        </p:nvSpPr>
        <p:spPr>
          <a:xfrm>
            <a:off x="1666875" y="3623900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subTitle" idx="23"/>
          </p:nvPr>
        </p:nvSpPr>
        <p:spPr>
          <a:xfrm>
            <a:off x="1666875" y="3787300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subTitle" idx="24"/>
          </p:nvPr>
        </p:nvSpPr>
        <p:spPr>
          <a:xfrm>
            <a:off x="1666875" y="4170275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25"/>
          </p:nvPr>
        </p:nvSpPr>
        <p:spPr>
          <a:xfrm>
            <a:off x="3936469" y="364976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ubTitle" idx="26"/>
          </p:nvPr>
        </p:nvSpPr>
        <p:spPr>
          <a:xfrm>
            <a:off x="3936469" y="381316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27"/>
          </p:nvPr>
        </p:nvSpPr>
        <p:spPr>
          <a:xfrm>
            <a:off x="3936469" y="419613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subTitle" idx="28"/>
          </p:nvPr>
        </p:nvSpPr>
        <p:spPr>
          <a:xfrm>
            <a:off x="6250600" y="3649763"/>
            <a:ext cx="18882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Karla"/>
              <a:buNone/>
              <a:defRPr sz="11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29"/>
          </p:nvPr>
        </p:nvSpPr>
        <p:spPr>
          <a:xfrm>
            <a:off x="6250600" y="3813163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"/>
              <a:buNone/>
              <a:defRPr sz="1200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subTitle" idx="30"/>
          </p:nvPr>
        </p:nvSpPr>
        <p:spPr>
          <a:xfrm>
            <a:off x="6250600" y="4196138"/>
            <a:ext cx="1888200" cy="63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Karla"/>
              <a:buNone/>
              <a:defRPr sz="11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3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143" name="Google Shape;143;p12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2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subTitle" idx="32"/>
          </p:nvPr>
        </p:nvSpPr>
        <p:spPr>
          <a:xfrm>
            <a:off x="368325" y="915275"/>
            <a:ext cx="84942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>
            <a:spLocks noGrp="1"/>
          </p:cNvSpPr>
          <p:nvPr>
            <p:ph type="body" idx="1"/>
          </p:nvPr>
        </p:nvSpPr>
        <p:spPr>
          <a:xfrm>
            <a:off x="368325" y="1356013"/>
            <a:ext cx="8494200" cy="3355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Karla"/>
              <a:buChar char="○"/>
              <a:defRPr>
                <a:latin typeface="Karla"/>
                <a:ea typeface="Karla"/>
                <a:cs typeface="Karla"/>
                <a:sym typeface="Karla"/>
              </a:defRPr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48" name="Google Shape;148;p13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9" name="Google Shape;149;p13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0" name="Google Shape;150;p13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3"/>
          <p:cNvSpPr txBox="1">
            <a:spLocks noGrp="1"/>
          </p:cNvSpPr>
          <p:nvPr>
            <p:ph type="subTitle" idx="2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152" name="Google Shape;152;p13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13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3"/>
          </p:nvPr>
        </p:nvSpPr>
        <p:spPr>
          <a:xfrm>
            <a:off x="368325" y="915275"/>
            <a:ext cx="84942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Grid">
  <p:cSld name="TITLE_AND_BODY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0" y="1836000"/>
            <a:ext cx="9150900" cy="3307500"/>
          </a:xfrm>
          <a:prstGeom prst="rect">
            <a:avLst/>
          </a:prstGeom>
          <a:solidFill>
            <a:srgbClr val="E6F8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283825" y="2419350"/>
            <a:ext cx="2021100" cy="2202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Font typeface="Karla"/>
              <a:buChar char="○"/>
              <a:defRPr sz="9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1000"/>
              </a:spcBef>
              <a:spcAft>
                <a:spcPts val="10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58" name="Google Shape;158;p14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9" name="Google Shape;159;p14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60" name="Google Shape;160;p14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>
            <a:spLocks noGrp="1"/>
          </p:cNvSpPr>
          <p:nvPr>
            <p:ph type="subTitle" idx="2"/>
          </p:nvPr>
        </p:nvSpPr>
        <p:spPr>
          <a:xfrm>
            <a:off x="368325" y="419425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Work Sans"/>
              <a:buNone/>
              <a:defRPr sz="10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286700" y="2038350"/>
            <a:ext cx="1980300" cy="403500"/>
          </a:xfrm>
          <a:prstGeom prst="roundRect">
            <a:avLst>
              <a:gd name="adj" fmla="val 50000"/>
            </a:avLst>
          </a:prstGeom>
          <a:solidFill>
            <a:srgbClr val="50BB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3" name="Google Shape;163;p14"/>
          <p:cNvSpPr/>
          <p:nvPr/>
        </p:nvSpPr>
        <p:spPr>
          <a:xfrm>
            <a:off x="2432700" y="2038350"/>
            <a:ext cx="1980600" cy="403500"/>
          </a:xfrm>
          <a:prstGeom prst="roundRect">
            <a:avLst>
              <a:gd name="adj" fmla="val 50000"/>
            </a:avLst>
          </a:prstGeom>
          <a:solidFill>
            <a:srgbClr val="EFA8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4" name="Google Shape;164;p14"/>
          <p:cNvSpPr/>
          <p:nvPr/>
        </p:nvSpPr>
        <p:spPr>
          <a:xfrm>
            <a:off x="4546850" y="2038350"/>
            <a:ext cx="1980000" cy="403500"/>
          </a:xfrm>
          <a:prstGeom prst="roundRect">
            <a:avLst>
              <a:gd name="adj" fmla="val 50000"/>
            </a:avLst>
          </a:prstGeom>
          <a:solidFill>
            <a:srgbClr val="E36D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6660400" y="2038350"/>
            <a:ext cx="1980000" cy="403500"/>
          </a:xfrm>
          <a:prstGeom prst="roundRect">
            <a:avLst>
              <a:gd name="adj" fmla="val 50000"/>
            </a:avLst>
          </a:prstGeom>
          <a:solidFill>
            <a:srgbClr val="4540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6" name="Google Shape;166;p14"/>
          <p:cNvSpPr txBox="1">
            <a:spLocks noGrp="1"/>
          </p:cNvSpPr>
          <p:nvPr>
            <p:ph type="body" idx="3"/>
          </p:nvPr>
        </p:nvSpPr>
        <p:spPr>
          <a:xfrm>
            <a:off x="2417425" y="2419350"/>
            <a:ext cx="2021100" cy="2202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Font typeface="Karla"/>
              <a:buChar char="○"/>
              <a:defRPr sz="9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1000"/>
              </a:spcBef>
              <a:spcAft>
                <a:spcPts val="10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body" idx="4"/>
          </p:nvPr>
        </p:nvSpPr>
        <p:spPr>
          <a:xfrm>
            <a:off x="4551025" y="2419350"/>
            <a:ext cx="2021100" cy="2202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Font typeface="Karla"/>
              <a:buChar char="○"/>
              <a:defRPr sz="9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1000"/>
              </a:spcBef>
              <a:spcAft>
                <a:spcPts val="10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body" idx="5"/>
          </p:nvPr>
        </p:nvSpPr>
        <p:spPr>
          <a:xfrm>
            <a:off x="6684625" y="2419350"/>
            <a:ext cx="2021100" cy="2202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Font typeface="Karla"/>
              <a:buChar char="○"/>
              <a:defRPr sz="9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1000"/>
              </a:spcBef>
              <a:spcAft>
                <a:spcPts val="10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6"/>
          </p:nvPr>
        </p:nvSpPr>
        <p:spPr>
          <a:xfrm>
            <a:off x="436400" y="2076300"/>
            <a:ext cx="1676400" cy="32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subTitle" idx="7"/>
          </p:nvPr>
        </p:nvSpPr>
        <p:spPr>
          <a:xfrm>
            <a:off x="2570000" y="2076300"/>
            <a:ext cx="1676400" cy="32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ubTitle" idx="8"/>
          </p:nvPr>
        </p:nvSpPr>
        <p:spPr>
          <a:xfrm>
            <a:off x="4703600" y="2076300"/>
            <a:ext cx="1676400" cy="32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9"/>
          </p:nvPr>
        </p:nvSpPr>
        <p:spPr>
          <a:xfrm>
            <a:off x="6837200" y="2076300"/>
            <a:ext cx="1676400" cy="327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Karla"/>
              <a:buNone/>
              <a:defRPr sz="11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subTitle" idx="13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174" name="Google Shape;174;p14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338700" y="6505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subTitle" idx="14"/>
          </p:nvPr>
        </p:nvSpPr>
        <p:spPr>
          <a:xfrm>
            <a:off x="368325" y="1220075"/>
            <a:ext cx="84942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nning Pitchback Metrics">
  <p:cSld name="TITLE_AND_BODY_2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>
            <a:spLocks noGrp="1"/>
          </p:cNvSpPr>
          <p:nvPr>
            <p:ph type="body" idx="1"/>
          </p:nvPr>
        </p:nvSpPr>
        <p:spPr>
          <a:xfrm>
            <a:off x="2287425" y="419250"/>
            <a:ext cx="6575100" cy="783600"/>
          </a:xfrm>
          <a:prstGeom prst="rect">
            <a:avLst/>
          </a:prstGeom>
          <a:solidFill>
            <a:srgbClr val="FEF4F0"/>
          </a:solidFill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79400" rtl="0">
              <a:spcBef>
                <a:spcPts val="1000"/>
              </a:spcBef>
              <a:spcAft>
                <a:spcPts val="0"/>
              </a:spcAft>
              <a:buSzPts val="800"/>
              <a:buFont typeface="Karla"/>
              <a:buChar char="○"/>
              <a:defRPr sz="8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3050" rtl="0">
              <a:spcBef>
                <a:spcPts val="100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 rtl="0">
              <a:spcBef>
                <a:spcPts val="100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 rtl="0">
              <a:spcBef>
                <a:spcPts val="1000"/>
              </a:spcBef>
              <a:spcAft>
                <a:spcPts val="100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  <p:sp>
        <p:nvSpPr>
          <p:cNvPr id="179" name="Google Shape;179;p15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0" name="Google Shape;180;p15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 txBox="1">
            <a:spLocks noGrp="1"/>
          </p:cNvSpPr>
          <p:nvPr>
            <p:ph type="subTitle" idx="2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183" name="Google Shape;183;p15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5"/>
          <p:cNvSpPr txBox="1">
            <a:spLocks noGrp="1"/>
          </p:cNvSpPr>
          <p:nvPr>
            <p:ph type="subTitle" idx="3"/>
          </p:nvPr>
        </p:nvSpPr>
        <p:spPr>
          <a:xfrm>
            <a:off x="368325" y="736575"/>
            <a:ext cx="1919100" cy="528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None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None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None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None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None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None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None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None/>
              <a:defRPr sz="1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ubTitle" idx="4"/>
          </p:nvPr>
        </p:nvSpPr>
        <p:spPr>
          <a:xfrm>
            <a:off x="368325" y="322850"/>
            <a:ext cx="18420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Work Sans"/>
              <a:buNone/>
              <a:defRPr sz="1000">
                <a:solidFill>
                  <a:schemeClr val="accent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blue wave">
  <p:cSld name="TITLE_AND_BODY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6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9" name="Google Shape;189;p16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192" name="Google Shape;192;p16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16"/>
          <p:cNvSpPr txBox="1">
            <a:spLocks noGrp="1"/>
          </p:cNvSpPr>
          <p:nvPr>
            <p:ph type="body" idx="2"/>
          </p:nvPr>
        </p:nvSpPr>
        <p:spPr>
          <a:xfrm>
            <a:off x="368325" y="1437488"/>
            <a:ext cx="8494200" cy="3274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Karla"/>
              <a:buChar char="○"/>
              <a:defRPr>
                <a:latin typeface="Karla"/>
                <a:ea typeface="Karla"/>
                <a:cs typeface="Karla"/>
                <a:sym typeface="Karla"/>
              </a:defRPr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subTitle" idx="3"/>
          </p:nvPr>
        </p:nvSpPr>
        <p:spPr>
          <a:xfrm>
            <a:off x="368325" y="915275"/>
            <a:ext cx="84942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blue wave 2">
  <p:cSld name="TITLE_AND_BODY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7"/>
          <p:cNvPicPr preferRelativeResize="0"/>
          <p:nvPr/>
        </p:nvPicPr>
        <p:blipFill rotWithShape="1">
          <a:blip r:embed="rId2">
            <a:alphaModFix amt="40000"/>
          </a:blip>
          <a:srcRect l="21" t="10574" r="29531" b="16293"/>
          <a:stretch/>
        </p:blipFill>
        <p:spPr>
          <a:xfrm rot="10800000">
            <a:off x="-35748" y="-222251"/>
            <a:ext cx="9188623" cy="536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9" name="Google Shape;199;p17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00" name="Google Shape;200;p17"/>
          <p:cNvPicPr preferRelativeResize="0"/>
          <p:nvPr/>
        </p:nvPicPr>
        <p:blipFill rotWithShape="1">
          <a:blip r:embed="rId3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202" name="Google Shape;202;p17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17"/>
          <p:cNvSpPr txBox="1">
            <a:spLocks noGrp="1"/>
          </p:cNvSpPr>
          <p:nvPr>
            <p:ph type="body" idx="2"/>
          </p:nvPr>
        </p:nvSpPr>
        <p:spPr>
          <a:xfrm>
            <a:off x="368325" y="1437488"/>
            <a:ext cx="8494200" cy="3274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Karla"/>
              <a:buChar char="○"/>
              <a:defRPr>
                <a:latin typeface="Karla"/>
                <a:ea typeface="Karla"/>
                <a:cs typeface="Karla"/>
                <a:sym typeface="Karla"/>
              </a:defRPr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3"/>
          </p:nvPr>
        </p:nvSpPr>
        <p:spPr>
          <a:xfrm>
            <a:off x="368325" y="915275"/>
            <a:ext cx="84942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body" idx="1"/>
          </p:nvPr>
        </p:nvSpPr>
        <p:spPr>
          <a:xfrm>
            <a:off x="363700" y="1745200"/>
            <a:ext cx="25743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SzPts val="1100"/>
              <a:buFont typeface="Karla"/>
              <a:buChar char="○"/>
              <a:defRPr sz="11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2"/>
          </p:nvPr>
        </p:nvSpPr>
        <p:spPr>
          <a:xfrm>
            <a:off x="3387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3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210" name="Google Shape;210;p18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18"/>
          <p:cNvSpPr txBox="1">
            <a:spLocks noGrp="1"/>
          </p:cNvSpPr>
          <p:nvPr>
            <p:ph type="body" idx="4"/>
          </p:nvPr>
        </p:nvSpPr>
        <p:spPr>
          <a:xfrm>
            <a:off x="3240900" y="1745200"/>
            <a:ext cx="24627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SzPts val="1100"/>
              <a:buFont typeface="Karla"/>
              <a:buChar char="○"/>
              <a:defRPr sz="11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body" idx="5"/>
          </p:nvPr>
        </p:nvSpPr>
        <p:spPr>
          <a:xfrm>
            <a:off x="6118100" y="1745200"/>
            <a:ext cx="24627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SzPts val="1000"/>
              <a:buFont typeface="Karla"/>
              <a:buChar char="○"/>
              <a:defRPr sz="10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6"/>
          </p:nvPr>
        </p:nvSpPr>
        <p:spPr>
          <a:xfrm>
            <a:off x="32284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7"/>
          </p:nvPr>
        </p:nvSpPr>
        <p:spPr>
          <a:xfrm>
            <a:off x="61181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6" name="Google Shape;216;p18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17" name="Google Shape;217;p18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18"/>
          <p:cNvCxnSpPr/>
          <p:nvPr/>
        </p:nvCxnSpPr>
        <p:spPr>
          <a:xfrm flipH="1">
            <a:off x="5909350" y="960400"/>
            <a:ext cx="3000" cy="3690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18"/>
          <p:cNvCxnSpPr/>
          <p:nvPr/>
        </p:nvCxnSpPr>
        <p:spPr>
          <a:xfrm flipH="1">
            <a:off x="3034100" y="984225"/>
            <a:ext cx="3000" cy="3690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 txBox="1">
            <a:spLocks noGrp="1"/>
          </p:cNvSpPr>
          <p:nvPr>
            <p:ph type="body" idx="1"/>
          </p:nvPr>
        </p:nvSpPr>
        <p:spPr>
          <a:xfrm>
            <a:off x="362900" y="1440400"/>
            <a:ext cx="39108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Karla"/>
              <a:buChar char="○"/>
              <a:defRPr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2"/>
          </p:nvPr>
        </p:nvSpPr>
        <p:spPr>
          <a:xfrm>
            <a:off x="362900" y="1036600"/>
            <a:ext cx="39633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3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225" name="Google Shape;225;p19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19"/>
          <p:cNvSpPr txBox="1">
            <a:spLocks noGrp="1"/>
          </p:cNvSpPr>
          <p:nvPr>
            <p:ph type="subTitle" idx="4"/>
          </p:nvPr>
        </p:nvSpPr>
        <p:spPr>
          <a:xfrm>
            <a:off x="4681525" y="1036600"/>
            <a:ext cx="41808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body" idx="5"/>
          </p:nvPr>
        </p:nvSpPr>
        <p:spPr>
          <a:xfrm>
            <a:off x="4681525" y="1440400"/>
            <a:ext cx="41238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Karla"/>
              <a:buChar char="○"/>
              <a:defRPr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28" name="Google Shape;228;p19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9" name="Google Shape;229;p19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30" name="Google Shape;230;p19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19"/>
          <p:cNvCxnSpPr/>
          <p:nvPr/>
        </p:nvCxnSpPr>
        <p:spPr>
          <a:xfrm flipH="1">
            <a:off x="4407100" y="1082500"/>
            <a:ext cx="3000" cy="3690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19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slide">
  <p:cSld name="TITLE_AND_TWO_COLUMNS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235" name="Google Shape;235;p20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0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7" name="Google Shape;237;p20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0"/>
          <p:cNvSpPr txBox="1">
            <a:spLocks noGrp="1"/>
          </p:cNvSpPr>
          <p:nvPr>
            <p:ph type="body" idx="2"/>
          </p:nvPr>
        </p:nvSpPr>
        <p:spPr>
          <a:xfrm>
            <a:off x="368325" y="1437488"/>
            <a:ext cx="8494200" cy="3274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Karla"/>
              <a:buChar char="○"/>
              <a:defRPr>
                <a:latin typeface="Karla"/>
                <a:ea typeface="Karla"/>
                <a:cs typeface="Karla"/>
                <a:sym typeface="Karla"/>
              </a:defRPr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20"/>
          <p:cNvSpPr txBox="1">
            <a:spLocks noGrp="1"/>
          </p:cNvSpPr>
          <p:nvPr>
            <p:ph type="subTitle" idx="3"/>
          </p:nvPr>
        </p:nvSpPr>
        <p:spPr>
          <a:xfrm>
            <a:off x="368325" y="915275"/>
            <a:ext cx="84942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02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00" y="171350"/>
            <a:ext cx="826026" cy="2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90400" y="1996325"/>
            <a:ext cx="7977900" cy="119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591500" y="3698821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ork Sans Light"/>
              <a:buNone/>
              <a:defRPr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591500" y="39597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 sz="8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286700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 slide 02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>
            <a:spLocks noGrp="1"/>
          </p:cNvSpPr>
          <p:nvPr>
            <p:ph type="title"/>
          </p:nvPr>
        </p:nvSpPr>
        <p:spPr>
          <a:xfrm>
            <a:off x="1728750" y="1073800"/>
            <a:ext cx="5686500" cy="2391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245" name="Google Shape;245;p21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1"/>
          <p:cNvSpPr txBox="1">
            <a:spLocks noGrp="1"/>
          </p:cNvSpPr>
          <p:nvPr>
            <p:ph type="subTitle" idx="2"/>
          </p:nvPr>
        </p:nvSpPr>
        <p:spPr>
          <a:xfrm>
            <a:off x="2629000" y="3744400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21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8" name="Google Shape;248;p21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 Slide">
  <p:cSld name="TITLE_ONLY_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6700" y="-97850"/>
            <a:ext cx="9471350" cy="53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3" name="Google Shape;253;p22"/>
          <p:cNvSpPr txBox="1">
            <a:spLocks noGrp="1"/>
          </p:cNvSpPr>
          <p:nvPr>
            <p:ph type="title"/>
          </p:nvPr>
        </p:nvSpPr>
        <p:spPr>
          <a:xfrm>
            <a:off x="1697850" y="1680750"/>
            <a:ext cx="5748300" cy="170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subTitle" idx="1"/>
          </p:nvPr>
        </p:nvSpPr>
        <p:spPr>
          <a:xfrm>
            <a:off x="2629050" y="3432121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 slide 01">
  <p:cSld name="TITLE_ONLY_2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0550" y="-46172"/>
            <a:ext cx="9308150" cy="523583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3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0" name="Google Shape;260;p23"/>
          <p:cNvSpPr txBox="1">
            <a:spLocks noGrp="1"/>
          </p:cNvSpPr>
          <p:nvPr>
            <p:ph type="title"/>
          </p:nvPr>
        </p:nvSpPr>
        <p:spPr>
          <a:xfrm>
            <a:off x="296388" y="1882500"/>
            <a:ext cx="4767300" cy="170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4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3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"/>
          </p:nvPr>
        </p:nvSpPr>
        <p:spPr>
          <a:xfrm>
            <a:off x="312853" y="1555175"/>
            <a:ext cx="42924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title" idx="2"/>
          </p:nvPr>
        </p:nvSpPr>
        <p:spPr>
          <a:xfrm>
            <a:off x="5573246" y="1718838"/>
            <a:ext cx="3101700" cy="170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Work Sans Medium"/>
              <a:buNone/>
              <a:defRPr sz="49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01">
  <p:cSld name="TITLE_ONLY_2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6775" y="-80688"/>
            <a:ext cx="9430902" cy="530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525000" y="352975"/>
            <a:ext cx="6664200" cy="2625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4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pic>
        <p:nvPicPr>
          <p:cNvPr id="269" name="Google Shape;2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1"/>
          </p:nvPr>
        </p:nvSpPr>
        <p:spPr>
          <a:xfrm>
            <a:off x="541453" y="3002975"/>
            <a:ext cx="42924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_02 ">
  <p:cSld name="BLANK_4_1">
    <p:bg>
      <p:bgPr>
        <a:solidFill>
          <a:schemeClr val="lt2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5" name="Google Shape;275;p25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76" name="Google Shape;276;p25"/>
          <p:cNvPicPr preferRelativeResize="0"/>
          <p:nvPr/>
        </p:nvPicPr>
        <p:blipFill rotWithShape="1">
          <a:blip r:embed="rId3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525000" y="352975"/>
            <a:ext cx="6664200" cy="2625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4300"/>
              <a:buNone/>
              <a:defRPr sz="4300">
                <a:solidFill>
                  <a:srgbClr val="1A163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3500"/>
              <a:buFont typeface="Work Sans"/>
              <a:buNone/>
              <a:defRPr sz="35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3500"/>
              <a:buFont typeface="Work Sans"/>
              <a:buNone/>
              <a:defRPr sz="35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3500"/>
              <a:buFont typeface="Work Sans"/>
              <a:buNone/>
              <a:defRPr sz="35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3500"/>
              <a:buFont typeface="Work Sans"/>
              <a:buNone/>
              <a:defRPr sz="35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3500"/>
              <a:buFont typeface="Work Sans"/>
              <a:buNone/>
              <a:defRPr sz="35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3500"/>
              <a:buFont typeface="Work Sans"/>
              <a:buNone/>
              <a:defRPr sz="35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3500"/>
              <a:buFont typeface="Work Sans"/>
              <a:buNone/>
              <a:defRPr sz="35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3500"/>
              <a:buFont typeface="Work Sans"/>
              <a:buNone/>
              <a:defRPr sz="35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541453" y="3002975"/>
            <a:ext cx="42924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1100"/>
              <a:buNone/>
              <a:defRPr sz="1100">
                <a:solidFill>
                  <a:srgbClr val="1A163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1100"/>
              <a:buFont typeface="Work Sans"/>
              <a:buNone/>
              <a:defRPr sz="11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1100"/>
              <a:buFont typeface="Work Sans"/>
              <a:buNone/>
              <a:defRPr sz="11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1100"/>
              <a:buFont typeface="Work Sans"/>
              <a:buNone/>
              <a:defRPr sz="11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1100"/>
              <a:buFont typeface="Work Sans"/>
              <a:buNone/>
              <a:defRPr sz="11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1100"/>
              <a:buFont typeface="Work Sans"/>
              <a:buNone/>
              <a:defRPr sz="11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1100"/>
              <a:buFont typeface="Work Sans"/>
              <a:buNone/>
              <a:defRPr sz="11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1100"/>
              <a:buFont typeface="Work Sans"/>
              <a:buNone/>
              <a:defRPr sz="11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1100"/>
              <a:buFont typeface="Work Sans"/>
              <a:buNone/>
              <a:defRPr sz="11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ith image">
  <p:cSld name="TITLE_ONLY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281" name="Google Shape;281;p26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26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3" name="Google Shape;283;p26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84" name="Google Shape;284;p26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>
            <a:spLocks noGrp="1"/>
          </p:cNvSpPr>
          <p:nvPr>
            <p:ph type="pic" idx="2"/>
          </p:nvPr>
        </p:nvSpPr>
        <p:spPr>
          <a:xfrm>
            <a:off x="369750" y="1542500"/>
            <a:ext cx="8435400" cy="30777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26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ubTitle" idx="3"/>
          </p:nvPr>
        </p:nvSpPr>
        <p:spPr>
          <a:xfrm>
            <a:off x="368325" y="915275"/>
            <a:ext cx="84942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_01">
  <p:cSld name="TITLE_ONLY_1_2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0550" y="-46172"/>
            <a:ext cx="9308150" cy="523583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7"/>
          <p:cNvSpPr>
            <a:spLocks noGrp="1"/>
          </p:cNvSpPr>
          <p:nvPr>
            <p:ph type="pic" idx="2"/>
          </p:nvPr>
        </p:nvSpPr>
        <p:spPr>
          <a:xfrm>
            <a:off x="488275" y="552450"/>
            <a:ext cx="8234100" cy="40386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27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_02">
  <p:cSld name="TITLE_ONLY_1_2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1300" y="-35875"/>
            <a:ext cx="9513252" cy="521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>
            <a:spLocks noGrp="1"/>
          </p:cNvSpPr>
          <p:nvPr>
            <p:ph type="pic" idx="2"/>
          </p:nvPr>
        </p:nvSpPr>
        <p:spPr>
          <a:xfrm>
            <a:off x="488275" y="552450"/>
            <a:ext cx="8234100" cy="40386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28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8" name="Google Shape;298;p28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99" name="Google Shape;299;p28"/>
          <p:cNvPicPr preferRelativeResize="0"/>
          <p:nvPr/>
        </p:nvPicPr>
        <p:blipFill rotWithShape="1">
          <a:blip r:embed="rId3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collage_01">
  <p:cSld name="TITLE_ONLY_1_2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>
            <a:spLocks noGrp="1"/>
          </p:cNvSpPr>
          <p:nvPr>
            <p:ph type="pic" idx="2"/>
          </p:nvPr>
        </p:nvSpPr>
        <p:spPr>
          <a:xfrm>
            <a:off x="6700125" y="2622013"/>
            <a:ext cx="2019300" cy="20193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29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4" name="Google Shape;304;p29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3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>
            <a:spLocks noGrp="1"/>
          </p:cNvSpPr>
          <p:nvPr>
            <p:ph type="pic" idx="3"/>
          </p:nvPr>
        </p:nvSpPr>
        <p:spPr>
          <a:xfrm>
            <a:off x="4602225" y="502175"/>
            <a:ext cx="4117200" cy="20193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29"/>
          <p:cNvSpPr>
            <a:spLocks noGrp="1"/>
          </p:cNvSpPr>
          <p:nvPr>
            <p:ph type="pic" idx="4"/>
          </p:nvPr>
        </p:nvSpPr>
        <p:spPr>
          <a:xfrm>
            <a:off x="4602225" y="2622013"/>
            <a:ext cx="2019300" cy="20193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29"/>
          <p:cNvSpPr>
            <a:spLocks noGrp="1"/>
          </p:cNvSpPr>
          <p:nvPr>
            <p:ph type="pic" idx="5"/>
          </p:nvPr>
        </p:nvSpPr>
        <p:spPr>
          <a:xfrm>
            <a:off x="357925" y="502188"/>
            <a:ext cx="4117200" cy="41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Background_01">
  <p:cSld name="TITLE_ONLY_1_2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1300" y="-35875"/>
            <a:ext cx="9513252" cy="5215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2" name="Google Shape;312;p30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3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284100" y="542850"/>
            <a:ext cx="8575800" cy="405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03">
  <p:cSld name="TITL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590400" y="1996325"/>
            <a:ext cx="7977900" cy="119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591500" y="3698821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2"/>
          </p:nvPr>
        </p:nvSpPr>
        <p:spPr>
          <a:xfrm>
            <a:off x="591500" y="39597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286700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50" y="171650"/>
            <a:ext cx="826152" cy="27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Background_02">
  <p:cSld name="TITLE_ONLY_1_2_1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6700" y="-97850"/>
            <a:ext cx="9471350" cy="53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/>
          <p:nvPr/>
        </p:nvSpPr>
        <p:spPr>
          <a:xfrm>
            <a:off x="284100" y="542850"/>
            <a:ext cx="8575800" cy="405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Background_03">
  <p:cSld name="TITLE_ONLY_1_2_1_1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6775" y="-80688"/>
            <a:ext cx="9430902" cy="5304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2"/>
          <p:cNvSpPr/>
          <p:nvPr/>
        </p:nvSpPr>
        <p:spPr>
          <a:xfrm>
            <a:off x="284100" y="542850"/>
            <a:ext cx="8575800" cy="405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4" name="Google Shape;324;p32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2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on Bottom">
  <p:cSld name="TITLE_ONLY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329" name="Google Shape;329;p33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3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1" name="Google Shape;331;p33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 txBox="1">
            <a:spLocks noGrp="1"/>
          </p:cNvSpPr>
          <p:nvPr>
            <p:ph type="body" idx="2"/>
          </p:nvPr>
        </p:nvSpPr>
        <p:spPr>
          <a:xfrm>
            <a:off x="4943175" y="342575"/>
            <a:ext cx="3852600" cy="88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SzPts val="1000"/>
              <a:buFont typeface="Karla"/>
              <a:buChar char="○"/>
              <a:defRPr sz="10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43548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33"/>
          <p:cNvSpPr txBox="1">
            <a:spLocks noGrp="1"/>
          </p:cNvSpPr>
          <p:nvPr>
            <p:ph type="subTitle" idx="3"/>
          </p:nvPr>
        </p:nvSpPr>
        <p:spPr>
          <a:xfrm>
            <a:off x="368325" y="1448675"/>
            <a:ext cx="45750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, description and image 1">
  <p:cSld name="SECTION_TITLE_AND_DESCRIPTION_3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>
            <a:spLocks noGrp="1"/>
          </p:cNvSpPr>
          <p:nvPr>
            <p:ph type="pic" idx="2"/>
          </p:nvPr>
        </p:nvSpPr>
        <p:spPr>
          <a:xfrm>
            <a:off x="3162300" y="0"/>
            <a:ext cx="5981700" cy="515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34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339" name="Google Shape;339;p34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p34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>
            <a:spLocks noGrp="1"/>
          </p:cNvSpPr>
          <p:nvPr>
            <p:ph type="body" idx="3"/>
          </p:nvPr>
        </p:nvSpPr>
        <p:spPr>
          <a:xfrm>
            <a:off x="311700" y="2734275"/>
            <a:ext cx="2714700" cy="205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SzPts val="1100"/>
              <a:buFont typeface="Karla"/>
              <a:buChar char="○"/>
              <a:defRPr sz="11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44" name="Google Shape;344;p34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27147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subTitle" idx="4"/>
          </p:nvPr>
        </p:nvSpPr>
        <p:spPr>
          <a:xfrm>
            <a:off x="368325" y="1982075"/>
            <a:ext cx="26877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- Image">
  <p:cSld name="SECTION_TITLE_AND_DESCRIPTION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>
            <a:spLocks noGrp="1"/>
          </p:cNvSpPr>
          <p:nvPr>
            <p:ph type="pic" idx="2"/>
          </p:nvPr>
        </p:nvSpPr>
        <p:spPr>
          <a:xfrm>
            <a:off x="4661450" y="0"/>
            <a:ext cx="4482600" cy="515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35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349" name="Google Shape;349;p35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35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1" name="Google Shape;351;p35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52" name="Google Shape;352;p35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5"/>
          <p:cNvSpPr txBox="1">
            <a:spLocks noGrp="1"/>
          </p:cNvSpPr>
          <p:nvPr>
            <p:ph type="body" idx="3"/>
          </p:nvPr>
        </p:nvSpPr>
        <p:spPr>
          <a:xfrm>
            <a:off x="311700" y="1873338"/>
            <a:ext cx="4181400" cy="2919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SzPts val="1100"/>
              <a:buFont typeface="Karla"/>
              <a:buChar char="○"/>
              <a:defRPr sz="11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54" name="Google Shape;354;p35"/>
          <p:cNvSpPr txBox="1">
            <a:spLocks noGrp="1"/>
          </p:cNvSpPr>
          <p:nvPr>
            <p:ph type="title"/>
          </p:nvPr>
        </p:nvSpPr>
        <p:spPr>
          <a:xfrm>
            <a:off x="353287" y="345750"/>
            <a:ext cx="4181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35"/>
          <p:cNvSpPr txBox="1">
            <a:spLocks noGrp="1"/>
          </p:cNvSpPr>
          <p:nvPr>
            <p:ph type="subTitle" idx="4"/>
          </p:nvPr>
        </p:nvSpPr>
        <p:spPr>
          <a:xfrm>
            <a:off x="398917" y="1448675"/>
            <a:ext cx="41397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Third page with image">
  <p:cSld name="SECTION_TITLE_AND_DESCRIPTION_2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>
            <a:spLocks noGrp="1"/>
          </p:cNvSpPr>
          <p:nvPr>
            <p:ph type="pic" idx="2"/>
          </p:nvPr>
        </p:nvSpPr>
        <p:spPr>
          <a:xfrm>
            <a:off x="5630650" y="0"/>
            <a:ext cx="3513300" cy="51531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36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359" name="Google Shape;359;p36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1" name="Google Shape;361;p36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62" name="Google Shape;362;p36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6"/>
          <p:cNvSpPr txBox="1">
            <a:spLocks noGrp="1"/>
          </p:cNvSpPr>
          <p:nvPr>
            <p:ph type="body" idx="3"/>
          </p:nvPr>
        </p:nvSpPr>
        <p:spPr>
          <a:xfrm>
            <a:off x="311700" y="1873350"/>
            <a:ext cx="5102400" cy="2919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SzPts val="1100"/>
              <a:buFont typeface="Karla"/>
              <a:buChar char="○"/>
              <a:defRPr sz="11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353275" y="345750"/>
            <a:ext cx="5102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subTitle" idx="4"/>
          </p:nvPr>
        </p:nvSpPr>
        <p:spPr>
          <a:xfrm>
            <a:off x="398927" y="1448675"/>
            <a:ext cx="51024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for chart">
  <p:cSld name="SECTION_TITLE_AND_DESCRIPTION_2_1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/>
          <p:nvPr/>
        </p:nvSpPr>
        <p:spPr>
          <a:xfrm>
            <a:off x="4642500" y="0"/>
            <a:ext cx="4501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369" name="Google Shape;369;p37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37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71" name="Google Shape;371;p37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72" name="Google Shape;372;p37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7"/>
          <p:cNvSpPr txBox="1">
            <a:spLocks noGrp="1"/>
          </p:cNvSpPr>
          <p:nvPr>
            <p:ph type="body" idx="2"/>
          </p:nvPr>
        </p:nvSpPr>
        <p:spPr>
          <a:xfrm>
            <a:off x="311700" y="1873338"/>
            <a:ext cx="4181400" cy="2919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SzPts val="1100"/>
              <a:buFont typeface="Karla"/>
              <a:buChar char="○"/>
              <a:defRPr sz="11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74" name="Google Shape;374;p37"/>
          <p:cNvSpPr txBox="1">
            <a:spLocks noGrp="1"/>
          </p:cNvSpPr>
          <p:nvPr>
            <p:ph type="title"/>
          </p:nvPr>
        </p:nvSpPr>
        <p:spPr>
          <a:xfrm>
            <a:off x="353287" y="345750"/>
            <a:ext cx="4181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37"/>
          <p:cNvSpPr txBox="1">
            <a:spLocks noGrp="1"/>
          </p:cNvSpPr>
          <p:nvPr>
            <p:ph type="subTitle" idx="3"/>
          </p:nvPr>
        </p:nvSpPr>
        <p:spPr>
          <a:xfrm>
            <a:off x="398917" y="1448675"/>
            <a:ext cx="41397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, description and image">
  <p:cSld name="SECTION_TITLE_AND_DESCRIPTION_1">
    <p:bg>
      <p:bgPr>
        <a:solidFill>
          <a:schemeClr val="lt2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>
            <a:spLocks noGrp="1"/>
          </p:cNvSpPr>
          <p:nvPr>
            <p:ph type="pic" idx="2"/>
          </p:nvPr>
        </p:nvSpPr>
        <p:spPr>
          <a:xfrm>
            <a:off x="3162300" y="0"/>
            <a:ext cx="5981700" cy="515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38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379" name="Google Shape;379;p38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8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81" name="Google Shape;381;p38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82" name="Google Shape;382;p38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8"/>
          <p:cNvSpPr txBox="1">
            <a:spLocks noGrp="1"/>
          </p:cNvSpPr>
          <p:nvPr>
            <p:ph type="body" idx="3"/>
          </p:nvPr>
        </p:nvSpPr>
        <p:spPr>
          <a:xfrm>
            <a:off x="311700" y="2124675"/>
            <a:ext cx="2714700" cy="266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SzPts val="1100"/>
              <a:buFont typeface="Karla"/>
              <a:buChar char="○"/>
              <a:defRPr sz="11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84" name="Google Shape;384;p38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27147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_TITLE_AND_DESCRIPTION_1_1">
    <p:bg>
      <p:bgPr>
        <a:solidFill>
          <a:schemeClr val="lt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/>
          <p:nvPr/>
        </p:nvSpPr>
        <p:spPr>
          <a:xfrm>
            <a:off x="3178625" y="-2250"/>
            <a:ext cx="5965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9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388" name="Google Shape;388;p39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39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0" name="Google Shape;390;p39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91" name="Google Shape;391;p39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9"/>
          <p:cNvSpPr txBox="1">
            <a:spLocks noGrp="1"/>
          </p:cNvSpPr>
          <p:nvPr>
            <p:ph type="subTitle" idx="2"/>
          </p:nvPr>
        </p:nvSpPr>
        <p:spPr>
          <a:xfrm>
            <a:off x="3593825" y="390825"/>
            <a:ext cx="51351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"/>
              <a:buNone/>
              <a:defRPr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39"/>
          <p:cNvSpPr txBox="1">
            <a:spLocks noGrp="1"/>
          </p:cNvSpPr>
          <p:nvPr>
            <p:ph type="subTitle" idx="3"/>
          </p:nvPr>
        </p:nvSpPr>
        <p:spPr>
          <a:xfrm>
            <a:off x="3593825" y="4475625"/>
            <a:ext cx="51351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 Light"/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 Light"/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 Light"/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 Light"/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 Light"/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 Light"/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 Light"/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 Light"/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Karla Light"/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9pPr>
          </a:lstStyle>
          <a:p>
            <a:endParaRPr/>
          </a:p>
        </p:txBody>
      </p:sp>
      <p:sp>
        <p:nvSpPr>
          <p:cNvPr id="394" name="Google Shape;394;p39"/>
          <p:cNvSpPr txBox="1">
            <a:spLocks noGrp="1"/>
          </p:cNvSpPr>
          <p:nvPr>
            <p:ph type="body" idx="4"/>
          </p:nvPr>
        </p:nvSpPr>
        <p:spPr>
          <a:xfrm>
            <a:off x="311700" y="2124675"/>
            <a:ext cx="2714700" cy="266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8450" rtl="0">
              <a:spcBef>
                <a:spcPts val="1000"/>
              </a:spcBef>
              <a:spcAft>
                <a:spcPts val="0"/>
              </a:spcAft>
              <a:buSzPts val="1100"/>
              <a:buFont typeface="Karla"/>
              <a:buChar char="○"/>
              <a:defRPr sz="1100">
                <a:latin typeface="Karla"/>
                <a:ea typeface="Karla"/>
                <a:cs typeface="Karla"/>
                <a:sym typeface="Karla"/>
              </a:defRPr>
            </a:lvl2pPr>
            <a:lvl3pPr marL="1371600" lvl="2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0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0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0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27147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le Orange Slide" type="blank">
  <p:cSld name="BLANK">
    <p:bg>
      <p:bgPr>
        <a:solidFill>
          <a:schemeClr val="lt2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398" name="Google Shape;398;p40"/>
          <p:cNvCxnSpPr/>
          <p:nvPr/>
        </p:nvCxnSpPr>
        <p:spPr>
          <a:xfrm>
            <a:off x="-9525" y="266700"/>
            <a:ext cx="202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40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00" name="Google Shape;400;p40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01" name="Google Shape;401;p40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0"/>
          <p:cNvSpPr txBox="1">
            <a:spLocks noGrp="1"/>
          </p:cNvSpPr>
          <p:nvPr>
            <p:ph type="body" idx="2"/>
          </p:nvPr>
        </p:nvSpPr>
        <p:spPr>
          <a:xfrm>
            <a:off x="368325" y="1437488"/>
            <a:ext cx="8494200" cy="3274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Karla"/>
              <a:buChar char="○"/>
              <a:defRPr>
                <a:latin typeface="Karla"/>
                <a:ea typeface="Karla"/>
                <a:cs typeface="Karla"/>
                <a:sym typeface="Karla"/>
              </a:defRPr>
            </a:lvl2pPr>
            <a:lvl3pPr marL="1371600" lvl="2" indent="-311150" rtl="0"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0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0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0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000"/>
              </a:spcBef>
              <a:spcAft>
                <a:spcPts val="10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03" name="Google Shape;403;p40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40"/>
          <p:cNvSpPr txBox="1">
            <a:spLocks noGrp="1"/>
          </p:cNvSpPr>
          <p:nvPr>
            <p:ph type="subTitle" idx="3"/>
          </p:nvPr>
        </p:nvSpPr>
        <p:spPr>
          <a:xfrm>
            <a:off x="368325" y="915275"/>
            <a:ext cx="84942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Image Background_04">
  <p:cSld name="TITLE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>
            <a:spLocks noGrp="1"/>
          </p:cNvSpPr>
          <p:nvPr>
            <p:ph type="pic" idx="2"/>
          </p:nvPr>
        </p:nvSpPr>
        <p:spPr>
          <a:xfrm>
            <a:off x="0" y="-36800"/>
            <a:ext cx="9144000" cy="519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90400" y="1996325"/>
            <a:ext cx="8032200" cy="119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90400" y="3775021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90400" y="40359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600" y="171350"/>
            <a:ext cx="826026" cy="2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">
  <p:cSld name="BLANK_4">
    <p:bg>
      <p:bgPr>
        <a:solidFill>
          <a:schemeClr val="lt2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407" name="Google Shape;407;p41"/>
          <p:cNvCxnSpPr/>
          <p:nvPr/>
        </p:nvCxnSpPr>
        <p:spPr>
          <a:xfrm>
            <a:off x="-9525" y="266700"/>
            <a:ext cx="202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41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09" name="Google Shape;409;p41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10" name="Google Shape;410;p41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ubTitle" idx="2"/>
          </p:nvPr>
        </p:nvSpPr>
        <p:spPr>
          <a:xfrm>
            <a:off x="368325" y="915275"/>
            <a:ext cx="84942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3" name="Google Shape;413;p41"/>
          <p:cNvSpPr>
            <a:spLocks noGrp="1"/>
          </p:cNvSpPr>
          <p:nvPr>
            <p:ph type="pic" idx="3"/>
          </p:nvPr>
        </p:nvSpPr>
        <p:spPr>
          <a:xfrm>
            <a:off x="357125" y="1694013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4" name="Google Shape;414;p41"/>
          <p:cNvSpPr txBox="1">
            <a:spLocks noGrp="1"/>
          </p:cNvSpPr>
          <p:nvPr>
            <p:ph type="subTitle" idx="4"/>
          </p:nvPr>
        </p:nvSpPr>
        <p:spPr>
          <a:xfrm>
            <a:off x="343175" y="3618713"/>
            <a:ext cx="14679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 Medium"/>
              <a:buNone/>
              <a:defRPr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41"/>
          <p:cNvSpPr txBox="1">
            <a:spLocks noGrp="1"/>
          </p:cNvSpPr>
          <p:nvPr>
            <p:ph type="subTitle" idx="5"/>
          </p:nvPr>
        </p:nvSpPr>
        <p:spPr>
          <a:xfrm>
            <a:off x="343175" y="3822113"/>
            <a:ext cx="1467900" cy="3276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Light"/>
              <a:buNone/>
              <a:defRPr sz="1100">
                <a:solidFill>
                  <a:schemeClr val="dk2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41"/>
          <p:cNvSpPr>
            <a:spLocks noGrp="1"/>
          </p:cNvSpPr>
          <p:nvPr>
            <p:ph type="pic" idx="6"/>
          </p:nvPr>
        </p:nvSpPr>
        <p:spPr>
          <a:xfrm>
            <a:off x="2139750" y="1694013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7" name="Google Shape;417;p41"/>
          <p:cNvSpPr txBox="1">
            <a:spLocks noGrp="1"/>
          </p:cNvSpPr>
          <p:nvPr>
            <p:ph type="subTitle" idx="7"/>
          </p:nvPr>
        </p:nvSpPr>
        <p:spPr>
          <a:xfrm>
            <a:off x="2125800" y="3618713"/>
            <a:ext cx="14679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 Medium"/>
              <a:buNone/>
              <a:defRPr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subTitle" idx="8"/>
          </p:nvPr>
        </p:nvSpPr>
        <p:spPr>
          <a:xfrm>
            <a:off x="2125800" y="3822113"/>
            <a:ext cx="1467900" cy="3276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Light"/>
              <a:buNone/>
              <a:defRPr sz="1100">
                <a:solidFill>
                  <a:schemeClr val="dk2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41"/>
          <p:cNvSpPr>
            <a:spLocks noGrp="1"/>
          </p:cNvSpPr>
          <p:nvPr>
            <p:ph type="pic" idx="9"/>
          </p:nvPr>
        </p:nvSpPr>
        <p:spPr>
          <a:xfrm>
            <a:off x="3922375" y="1694013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0" name="Google Shape;420;p41"/>
          <p:cNvSpPr txBox="1">
            <a:spLocks noGrp="1"/>
          </p:cNvSpPr>
          <p:nvPr>
            <p:ph type="subTitle" idx="13"/>
          </p:nvPr>
        </p:nvSpPr>
        <p:spPr>
          <a:xfrm>
            <a:off x="3908425" y="3618713"/>
            <a:ext cx="14679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 Medium"/>
              <a:buNone/>
              <a:defRPr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41"/>
          <p:cNvSpPr txBox="1">
            <a:spLocks noGrp="1"/>
          </p:cNvSpPr>
          <p:nvPr>
            <p:ph type="subTitle" idx="14"/>
          </p:nvPr>
        </p:nvSpPr>
        <p:spPr>
          <a:xfrm>
            <a:off x="3908425" y="3822113"/>
            <a:ext cx="1467900" cy="3276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Light"/>
              <a:buNone/>
              <a:defRPr sz="1100">
                <a:solidFill>
                  <a:schemeClr val="dk2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41"/>
          <p:cNvSpPr>
            <a:spLocks noGrp="1"/>
          </p:cNvSpPr>
          <p:nvPr>
            <p:ph type="pic" idx="15"/>
          </p:nvPr>
        </p:nvSpPr>
        <p:spPr>
          <a:xfrm>
            <a:off x="5658025" y="1694013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3" name="Google Shape;423;p41"/>
          <p:cNvSpPr txBox="1">
            <a:spLocks noGrp="1"/>
          </p:cNvSpPr>
          <p:nvPr>
            <p:ph type="subTitle" idx="16"/>
          </p:nvPr>
        </p:nvSpPr>
        <p:spPr>
          <a:xfrm>
            <a:off x="5644075" y="3618713"/>
            <a:ext cx="14679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 Medium"/>
              <a:buNone/>
              <a:defRPr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41"/>
          <p:cNvSpPr txBox="1">
            <a:spLocks noGrp="1"/>
          </p:cNvSpPr>
          <p:nvPr>
            <p:ph type="subTitle" idx="17"/>
          </p:nvPr>
        </p:nvSpPr>
        <p:spPr>
          <a:xfrm>
            <a:off x="5644075" y="3822113"/>
            <a:ext cx="1467900" cy="3276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Light"/>
              <a:buNone/>
              <a:defRPr sz="1100">
                <a:solidFill>
                  <a:schemeClr val="dk2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41"/>
          <p:cNvSpPr>
            <a:spLocks noGrp="1"/>
          </p:cNvSpPr>
          <p:nvPr>
            <p:ph type="pic" idx="18"/>
          </p:nvPr>
        </p:nvSpPr>
        <p:spPr>
          <a:xfrm>
            <a:off x="7346875" y="1694013"/>
            <a:ext cx="1440000" cy="144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6" name="Google Shape;426;p41"/>
          <p:cNvSpPr txBox="1">
            <a:spLocks noGrp="1"/>
          </p:cNvSpPr>
          <p:nvPr>
            <p:ph type="subTitle" idx="19"/>
          </p:nvPr>
        </p:nvSpPr>
        <p:spPr>
          <a:xfrm>
            <a:off x="7332925" y="3618713"/>
            <a:ext cx="14679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 Medium"/>
              <a:buNone/>
              <a:defRPr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1"/>
          <p:cNvSpPr txBox="1">
            <a:spLocks noGrp="1"/>
          </p:cNvSpPr>
          <p:nvPr>
            <p:ph type="subTitle" idx="20"/>
          </p:nvPr>
        </p:nvSpPr>
        <p:spPr>
          <a:xfrm>
            <a:off x="7332925" y="3822113"/>
            <a:ext cx="1467900" cy="3276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Light"/>
              <a:buNone/>
              <a:defRPr sz="1100">
                <a:solidFill>
                  <a:schemeClr val="dk2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1">
  <p:cSld name="BLANK_4_2">
    <p:bg>
      <p:bgPr>
        <a:solidFill>
          <a:schemeClr val="lt2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430" name="Google Shape;430;p42"/>
          <p:cNvCxnSpPr/>
          <p:nvPr/>
        </p:nvCxnSpPr>
        <p:spPr>
          <a:xfrm>
            <a:off x="-9525" y="266700"/>
            <a:ext cx="202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Google Shape;431;p42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2" name="Google Shape;432;p42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33" name="Google Shape;433;p42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2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42"/>
          <p:cNvSpPr>
            <a:spLocks noGrp="1"/>
          </p:cNvSpPr>
          <p:nvPr>
            <p:ph type="pic" idx="2"/>
          </p:nvPr>
        </p:nvSpPr>
        <p:spPr>
          <a:xfrm>
            <a:off x="767363" y="12447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6" name="Google Shape;436;p42"/>
          <p:cNvSpPr txBox="1">
            <a:spLocks noGrp="1"/>
          </p:cNvSpPr>
          <p:nvPr>
            <p:ph type="subTitle" idx="3"/>
          </p:nvPr>
        </p:nvSpPr>
        <p:spPr>
          <a:xfrm>
            <a:off x="670313" y="2498438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42"/>
          <p:cNvSpPr>
            <a:spLocks noGrp="1"/>
          </p:cNvSpPr>
          <p:nvPr>
            <p:ph type="pic" idx="4"/>
          </p:nvPr>
        </p:nvSpPr>
        <p:spPr>
          <a:xfrm>
            <a:off x="2109588" y="12447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8" name="Google Shape;438;p42"/>
          <p:cNvSpPr txBox="1">
            <a:spLocks noGrp="1"/>
          </p:cNvSpPr>
          <p:nvPr>
            <p:ph type="subTitle" idx="5"/>
          </p:nvPr>
        </p:nvSpPr>
        <p:spPr>
          <a:xfrm>
            <a:off x="2012538" y="2498450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42"/>
          <p:cNvSpPr>
            <a:spLocks noGrp="1"/>
          </p:cNvSpPr>
          <p:nvPr>
            <p:ph type="pic" idx="6"/>
          </p:nvPr>
        </p:nvSpPr>
        <p:spPr>
          <a:xfrm>
            <a:off x="767363" y="288452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42"/>
          <p:cNvSpPr txBox="1">
            <a:spLocks noGrp="1"/>
          </p:cNvSpPr>
          <p:nvPr>
            <p:ph type="subTitle" idx="7"/>
          </p:nvPr>
        </p:nvSpPr>
        <p:spPr>
          <a:xfrm>
            <a:off x="670313" y="4138188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42"/>
          <p:cNvSpPr>
            <a:spLocks noGrp="1"/>
          </p:cNvSpPr>
          <p:nvPr>
            <p:ph type="pic" idx="8"/>
          </p:nvPr>
        </p:nvSpPr>
        <p:spPr>
          <a:xfrm>
            <a:off x="2109588" y="288452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2" name="Google Shape;442;p42"/>
          <p:cNvSpPr txBox="1">
            <a:spLocks noGrp="1"/>
          </p:cNvSpPr>
          <p:nvPr>
            <p:ph type="subTitle" idx="9"/>
          </p:nvPr>
        </p:nvSpPr>
        <p:spPr>
          <a:xfrm>
            <a:off x="2012538" y="4138200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42"/>
          <p:cNvSpPr>
            <a:spLocks noGrp="1"/>
          </p:cNvSpPr>
          <p:nvPr>
            <p:ph type="pic" idx="13"/>
          </p:nvPr>
        </p:nvSpPr>
        <p:spPr>
          <a:xfrm>
            <a:off x="3451813" y="12447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4" name="Google Shape;444;p42"/>
          <p:cNvSpPr txBox="1">
            <a:spLocks noGrp="1"/>
          </p:cNvSpPr>
          <p:nvPr>
            <p:ph type="subTitle" idx="14"/>
          </p:nvPr>
        </p:nvSpPr>
        <p:spPr>
          <a:xfrm>
            <a:off x="3354763" y="2498438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42"/>
          <p:cNvSpPr>
            <a:spLocks noGrp="1"/>
          </p:cNvSpPr>
          <p:nvPr>
            <p:ph type="pic" idx="15"/>
          </p:nvPr>
        </p:nvSpPr>
        <p:spPr>
          <a:xfrm>
            <a:off x="4794038" y="12447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6" name="Google Shape;446;p42"/>
          <p:cNvSpPr txBox="1">
            <a:spLocks noGrp="1"/>
          </p:cNvSpPr>
          <p:nvPr>
            <p:ph type="subTitle" idx="16"/>
          </p:nvPr>
        </p:nvSpPr>
        <p:spPr>
          <a:xfrm>
            <a:off x="4696988" y="2498450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42"/>
          <p:cNvSpPr>
            <a:spLocks noGrp="1"/>
          </p:cNvSpPr>
          <p:nvPr>
            <p:ph type="pic" idx="17"/>
          </p:nvPr>
        </p:nvSpPr>
        <p:spPr>
          <a:xfrm>
            <a:off x="3451813" y="288452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8" name="Google Shape;448;p42"/>
          <p:cNvSpPr txBox="1">
            <a:spLocks noGrp="1"/>
          </p:cNvSpPr>
          <p:nvPr>
            <p:ph type="subTitle" idx="18"/>
          </p:nvPr>
        </p:nvSpPr>
        <p:spPr>
          <a:xfrm>
            <a:off x="3354763" y="4138188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42"/>
          <p:cNvSpPr>
            <a:spLocks noGrp="1"/>
          </p:cNvSpPr>
          <p:nvPr>
            <p:ph type="pic" idx="19"/>
          </p:nvPr>
        </p:nvSpPr>
        <p:spPr>
          <a:xfrm>
            <a:off x="4794038" y="288452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0" name="Google Shape;450;p42"/>
          <p:cNvSpPr txBox="1">
            <a:spLocks noGrp="1"/>
          </p:cNvSpPr>
          <p:nvPr>
            <p:ph type="subTitle" idx="20"/>
          </p:nvPr>
        </p:nvSpPr>
        <p:spPr>
          <a:xfrm>
            <a:off x="4696988" y="4138200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42"/>
          <p:cNvSpPr>
            <a:spLocks noGrp="1"/>
          </p:cNvSpPr>
          <p:nvPr>
            <p:ph type="pic" idx="21"/>
          </p:nvPr>
        </p:nvSpPr>
        <p:spPr>
          <a:xfrm>
            <a:off x="6134413" y="12447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2" name="Google Shape;452;p42"/>
          <p:cNvSpPr txBox="1">
            <a:spLocks noGrp="1"/>
          </p:cNvSpPr>
          <p:nvPr>
            <p:ph type="subTitle" idx="22"/>
          </p:nvPr>
        </p:nvSpPr>
        <p:spPr>
          <a:xfrm>
            <a:off x="6037363" y="2498438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42"/>
          <p:cNvSpPr>
            <a:spLocks noGrp="1"/>
          </p:cNvSpPr>
          <p:nvPr>
            <p:ph type="pic" idx="23"/>
          </p:nvPr>
        </p:nvSpPr>
        <p:spPr>
          <a:xfrm>
            <a:off x="7476638" y="124477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4" name="Google Shape;454;p42"/>
          <p:cNvSpPr txBox="1">
            <a:spLocks noGrp="1"/>
          </p:cNvSpPr>
          <p:nvPr>
            <p:ph type="subTitle" idx="24"/>
          </p:nvPr>
        </p:nvSpPr>
        <p:spPr>
          <a:xfrm>
            <a:off x="7379588" y="2498450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2"/>
          <p:cNvSpPr>
            <a:spLocks noGrp="1"/>
          </p:cNvSpPr>
          <p:nvPr>
            <p:ph type="pic" idx="25"/>
          </p:nvPr>
        </p:nvSpPr>
        <p:spPr>
          <a:xfrm>
            <a:off x="6134413" y="288452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6" name="Google Shape;456;p42"/>
          <p:cNvSpPr txBox="1">
            <a:spLocks noGrp="1"/>
          </p:cNvSpPr>
          <p:nvPr>
            <p:ph type="subTitle" idx="26"/>
          </p:nvPr>
        </p:nvSpPr>
        <p:spPr>
          <a:xfrm>
            <a:off x="6037363" y="4138188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2"/>
          <p:cNvSpPr>
            <a:spLocks noGrp="1"/>
          </p:cNvSpPr>
          <p:nvPr>
            <p:ph type="pic" idx="27"/>
          </p:nvPr>
        </p:nvSpPr>
        <p:spPr>
          <a:xfrm>
            <a:off x="7476638" y="2884525"/>
            <a:ext cx="900000" cy="900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8" name="Google Shape;458;p42"/>
          <p:cNvSpPr txBox="1">
            <a:spLocks noGrp="1"/>
          </p:cNvSpPr>
          <p:nvPr>
            <p:ph type="subTitle" idx="28"/>
          </p:nvPr>
        </p:nvSpPr>
        <p:spPr>
          <a:xfrm>
            <a:off x="7379588" y="4138200"/>
            <a:ext cx="1094100" cy="327600"/>
          </a:xfrm>
          <a:prstGeom prst="rect">
            <a:avLst/>
          </a:prstGeom>
        </p:spPr>
        <p:txBody>
          <a:bodyPr spcFirstLastPara="1" wrap="square" lIns="9000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Work Sans Medium"/>
              <a:buNone/>
              <a:defRPr sz="1100">
                <a:solidFill>
                  <a:schemeClr val="dk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lue wave">
  <p:cSld name="BLANK_3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462" name="Google Shape;462;p43"/>
          <p:cNvCxnSpPr/>
          <p:nvPr/>
        </p:nvCxnSpPr>
        <p:spPr>
          <a:xfrm>
            <a:off x="-9525" y="266700"/>
            <a:ext cx="202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43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64" name="Google Shape;464;p43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65" name="Google Shape;465;p43"/>
          <p:cNvPicPr preferRelativeResize="0"/>
          <p:nvPr/>
        </p:nvPicPr>
        <p:blipFill rotWithShape="1">
          <a:blip r:embed="rId3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">
  <p:cSld name="CUSTOM_33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4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44"/>
          <p:cNvSpPr txBox="1">
            <a:spLocks noGrp="1"/>
          </p:cNvSpPr>
          <p:nvPr>
            <p:ph type="subTitle" idx="1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470" name="Google Shape;470;p44"/>
          <p:cNvCxnSpPr/>
          <p:nvPr/>
        </p:nvCxnSpPr>
        <p:spPr>
          <a:xfrm>
            <a:off x="-9525" y="266700"/>
            <a:ext cx="202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3" name="Google Shape;473;p45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74" name="Google Shape;474;p45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_01">
  <p:cSld name="SECTION_HEADER_1_2">
    <p:bg>
      <p:bgPr>
        <a:solidFill>
          <a:srgbClr val="FEF4F0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7950" y="-35875"/>
            <a:ext cx="9513252" cy="521525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7"/>
          <p:cNvSpPr txBox="1">
            <a:spLocks noGrp="1"/>
          </p:cNvSpPr>
          <p:nvPr>
            <p:ph type="sldNum" idx="12"/>
          </p:nvPr>
        </p:nvSpPr>
        <p:spPr>
          <a:xfrm>
            <a:off x="8313700" y="4822074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80" name="Google Shape;4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313" y="2316799"/>
            <a:ext cx="2438723" cy="8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_02">
  <p:cSld name="TITLE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83" name="Google Shape;4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313" y="2316799"/>
            <a:ext cx="2438723" cy="8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_03">
  <p:cSld name="TITLE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9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87" name="Google Shape;4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325" y="2316800"/>
            <a:ext cx="2438700" cy="8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2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"/>
          <p:cNvSpPr txBox="1">
            <a:spLocks noGrp="1"/>
          </p:cNvSpPr>
          <p:nvPr>
            <p:ph type="body" idx="1"/>
          </p:nvPr>
        </p:nvSpPr>
        <p:spPr>
          <a:xfrm>
            <a:off x="311700" y="1745200"/>
            <a:ext cx="25743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title"/>
          </p:nvPr>
        </p:nvSpPr>
        <p:spPr>
          <a:xfrm>
            <a:off x="278375" y="342575"/>
            <a:ext cx="7589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Light"/>
              <a:buNone/>
              <a:defRPr sz="3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50"/>
          <p:cNvSpPr txBox="1">
            <a:spLocks noGrp="1"/>
          </p:cNvSpPr>
          <p:nvPr>
            <p:ph type="subTitle" idx="2"/>
          </p:nvPr>
        </p:nvSpPr>
        <p:spPr>
          <a:xfrm>
            <a:off x="2867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2" name="Google Shape;492;p50"/>
          <p:cNvSpPr txBox="1">
            <a:spLocks noGrp="1"/>
          </p:cNvSpPr>
          <p:nvPr>
            <p:ph type="subTitle" idx="3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493" name="Google Shape;493;p50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" name="Google Shape;494;p50"/>
          <p:cNvSpPr txBox="1">
            <a:spLocks noGrp="1"/>
          </p:cNvSpPr>
          <p:nvPr>
            <p:ph type="body" idx="4"/>
          </p:nvPr>
        </p:nvSpPr>
        <p:spPr>
          <a:xfrm>
            <a:off x="3188900" y="1745200"/>
            <a:ext cx="24627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95" name="Google Shape;495;p50"/>
          <p:cNvSpPr txBox="1">
            <a:spLocks noGrp="1"/>
          </p:cNvSpPr>
          <p:nvPr>
            <p:ph type="body" idx="5"/>
          </p:nvPr>
        </p:nvSpPr>
        <p:spPr>
          <a:xfrm>
            <a:off x="6066100" y="1745200"/>
            <a:ext cx="24627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496" name="Google Shape;496;p50"/>
          <p:cNvSpPr txBox="1">
            <a:spLocks noGrp="1"/>
          </p:cNvSpPr>
          <p:nvPr>
            <p:ph type="subTitle" idx="6"/>
          </p:nvPr>
        </p:nvSpPr>
        <p:spPr>
          <a:xfrm>
            <a:off x="31764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7" name="Google Shape;497;p50"/>
          <p:cNvSpPr txBox="1">
            <a:spLocks noGrp="1"/>
          </p:cNvSpPr>
          <p:nvPr>
            <p:ph type="subTitle" idx="7"/>
          </p:nvPr>
        </p:nvSpPr>
        <p:spPr>
          <a:xfrm>
            <a:off x="60661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98" name="Google Shape;498;p50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99" name="Google Shape;499;p50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00" name="Google Shape;500;p50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" type="secHead">
  <p:cSld name="SECTION_HEADER">
    <p:bg>
      <p:bgPr>
        <a:solidFill>
          <a:srgbClr val="1A163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80000"/>
          </a:blip>
          <a:srcRect b="4232"/>
          <a:stretch/>
        </p:blipFill>
        <p:spPr>
          <a:xfrm>
            <a:off x="-168950" y="977900"/>
            <a:ext cx="7733198" cy="416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697850" y="1718850"/>
            <a:ext cx="5748300" cy="170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2629050" y="3470221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3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1"/>
          <p:cNvSpPr txBox="1">
            <a:spLocks noGrp="1"/>
          </p:cNvSpPr>
          <p:nvPr>
            <p:ph type="body" idx="1"/>
          </p:nvPr>
        </p:nvSpPr>
        <p:spPr>
          <a:xfrm>
            <a:off x="311700" y="1745200"/>
            <a:ext cx="25743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278375" y="342575"/>
            <a:ext cx="7589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Light"/>
              <a:buNone/>
              <a:defRPr sz="3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51"/>
          <p:cNvSpPr txBox="1">
            <a:spLocks noGrp="1"/>
          </p:cNvSpPr>
          <p:nvPr>
            <p:ph type="subTitle" idx="2"/>
          </p:nvPr>
        </p:nvSpPr>
        <p:spPr>
          <a:xfrm>
            <a:off x="2867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05" name="Google Shape;505;p51"/>
          <p:cNvSpPr txBox="1">
            <a:spLocks noGrp="1"/>
          </p:cNvSpPr>
          <p:nvPr>
            <p:ph type="subTitle" idx="3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506" name="Google Shape;506;p51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51"/>
          <p:cNvSpPr txBox="1">
            <a:spLocks noGrp="1"/>
          </p:cNvSpPr>
          <p:nvPr>
            <p:ph type="body" idx="4"/>
          </p:nvPr>
        </p:nvSpPr>
        <p:spPr>
          <a:xfrm>
            <a:off x="3188900" y="1745200"/>
            <a:ext cx="24627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508" name="Google Shape;508;p51"/>
          <p:cNvSpPr txBox="1">
            <a:spLocks noGrp="1"/>
          </p:cNvSpPr>
          <p:nvPr>
            <p:ph type="body" idx="5"/>
          </p:nvPr>
        </p:nvSpPr>
        <p:spPr>
          <a:xfrm>
            <a:off x="6066100" y="1745200"/>
            <a:ext cx="24627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509" name="Google Shape;509;p51"/>
          <p:cNvSpPr txBox="1">
            <a:spLocks noGrp="1"/>
          </p:cNvSpPr>
          <p:nvPr>
            <p:ph type="subTitle" idx="6"/>
          </p:nvPr>
        </p:nvSpPr>
        <p:spPr>
          <a:xfrm>
            <a:off x="31764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0" name="Google Shape;510;p51"/>
          <p:cNvSpPr txBox="1">
            <a:spLocks noGrp="1"/>
          </p:cNvSpPr>
          <p:nvPr>
            <p:ph type="subTitle" idx="7"/>
          </p:nvPr>
        </p:nvSpPr>
        <p:spPr>
          <a:xfrm>
            <a:off x="60661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1" name="Google Shape;511;p51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12" name="Google Shape;512;p51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13" name="Google Shape;513;p51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4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>
            <a:spLocks noGrp="1"/>
          </p:cNvSpPr>
          <p:nvPr>
            <p:ph type="body" idx="1"/>
          </p:nvPr>
        </p:nvSpPr>
        <p:spPr>
          <a:xfrm>
            <a:off x="311700" y="1745200"/>
            <a:ext cx="25743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516" name="Google Shape;516;p52"/>
          <p:cNvSpPr txBox="1">
            <a:spLocks noGrp="1"/>
          </p:cNvSpPr>
          <p:nvPr>
            <p:ph type="title"/>
          </p:nvPr>
        </p:nvSpPr>
        <p:spPr>
          <a:xfrm>
            <a:off x="278375" y="342575"/>
            <a:ext cx="75894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Light"/>
              <a:buNone/>
              <a:defRPr sz="3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52"/>
          <p:cNvSpPr txBox="1">
            <a:spLocks noGrp="1"/>
          </p:cNvSpPr>
          <p:nvPr>
            <p:ph type="subTitle" idx="2"/>
          </p:nvPr>
        </p:nvSpPr>
        <p:spPr>
          <a:xfrm>
            <a:off x="2867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8" name="Google Shape;518;p52"/>
          <p:cNvSpPr txBox="1">
            <a:spLocks noGrp="1"/>
          </p:cNvSpPr>
          <p:nvPr>
            <p:ph type="subTitle" idx="3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519" name="Google Shape;519;p52"/>
          <p:cNvCxnSpPr/>
          <p:nvPr/>
        </p:nvCxnSpPr>
        <p:spPr>
          <a:xfrm>
            <a:off x="-9525" y="2667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52"/>
          <p:cNvSpPr txBox="1">
            <a:spLocks noGrp="1"/>
          </p:cNvSpPr>
          <p:nvPr>
            <p:ph type="body" idx="4"/>
          </p:nvPr>
        </p:nvSpPr>
        <p:spPr>
          <a:xfrm>
            <a:off x="3188900" y="1745200"/>
            <a:ext cx="24627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521" name="Google Shape;521;p52"/>
          <p:cNvSpPr txBox="1">
            <a:spLocks noGrp="1"/>
          </p:cNvSpPr>
          <p:nvPr>
            <p:ph type="body" idx="5"/>
          </p:nvPr>
        </p:nvSpPr>
        <p:spPr>
          <a:xfrm>
            <a:off x="6066100" y="1745200"/>
            <a:ext cx="2462700" cy="292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522" name="Google Shape;522;p52"/>
          <p:cNvSpPr txBox="1">
            <a:spLocks noGrp="1"/>
          </p:cNvSpPr>
          <p:nvPr>
            <p:ph type="subTitle" idx="6"/>
          </p:nvPr>
        </p:nvSpPr>
        <p:spPr>
          <a:xfrm>
            <a:off x="31764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52"/>
          <p:cNvSpPr txBox="1">
            <a:spLocks noGrp="1"/>
          </p:cNvSpPr>
          <p:nvPr>
            <p:ph type="subTitle" idx="7"/>
          </p:nvPr>
        </p:nvSpPr>
        <p:spPr>
          <a:xfrm>
            <a:off x="6066100" y="1112800"/>
            <a:ext cx="2504100" cy="632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4" name="Google Shape;524;p52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25" name="Google Shape;525;p52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3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>
            <a:spLocks noGrp="1"/>
          </p:cNvSpPr>
          <p:nvPr>
            <p:ph type="body" idx="1"/>
          </p:nvPr>
        </p:nvSpPr>
        <p:spPr>
          <a:xfrm>
            <a:off x="393325" y="1640425"/>
            <a:ext cx="6386700" cy="3141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1000"/>
              </a:spcBef>
              <a:spcAft>
                <a:spcPts val="10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529" name="Google Shape;529;p53"/>
          <p:cNvSpPr txBox="1">
            <a:spLocks noGrp="1"/>
          </p:cNvSpPr>
          <p:nvPr>
            <p:ph type="subTitle" idx="2"/>
          </p:nvPr>
        </p:nvSpPr>
        <p:spPr>
          <a:xfrm>
            <a:off x="286700" y="404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Font typeface="Work Sans SemiBold"/>
              <a:buNone/>
              <a:defRPr sz="6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cxnSp>
        <p:nvCxnSpPr>
          <p:cNvPr id="530" name="Google Shape;530;p53"/>
          <p:cNvCxnSpPr/>
          <p:nvPr/>
        </p:nvCxnSpPr>
        <p:spPr>
          <a:xfrm>
            <a:off x="-9525" y="342900"/>
            <a:ext cx="167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360000" y="342575"/>
            <a:ext cx="41127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 Light"/>
              <a:buNone/>
              <a:defRPr sz="3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ubTitle" idx="3"/>
          </p:nvPr>
        </p:nvSpPr>
        <p:spPr>
          <a:xfrm>
            <a:off x="368325" y="915275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3" name="Google Shape;533;p53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34" name="Google Shape;534;p53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35" name="Google Shape;535;p53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 slide 01 1">
  <p:cSld name="TITLE_ONLY_2_1_2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0550" y="-46172"/>
            <a:ext cx="9308150" cy="523583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4"/>
          <p:cNvSpPr/>
          <p:nvPr/>
        </p:nvSpPr>
        <p:spPr>
          <a:xfrm>
            <a:off x="-67625" y="-62075"/>
            <a:ext cx="9308100" cy="5251800"/>
          </a:xfrm>
          <a:prstGeom prst="rect">
            <a:avLst/>
          </a:prstGeom>
          <a:solidFill>
            <a:srgbClr val="1A16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4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>
          <a:xfrm>
            <a:off x="296388" y="1882500"/>
            <a:ext cx="4767300" cy="170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4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Work Sans"/>
              <a:buNone/>
              <a:defRPr sz="35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pic>
        <p:nvPicPr>
          <p:cNvPr id="541" name="Google Shape;5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4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43" name="Google Shape;543;p54"/>
          <p:cNvSpPr txBox="1">
            <a:spLocks noGrp="1"/>
          </p:cNvSpPr>
          <p:nvPr>
            <p:ph type="subTitle" idx="1"/>
          </p:nvPr>
        </p:nvSpPr>
        <p:spPr>
          <a:xfrm>
            <a:off x="312853" y="1555175"/>
            <a:ext cx="42924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None/>
              <a:defRPr sz="1800" b="1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4" name="Google Shape;544;p54"/>
          <p:cNvSpPr txBox="1">
            <a:spLocks noGrp="1"/>
          </p:cNvSpPr>
          <p:nvPr>
            <p:ph type="title" idx="2"/>
          </p:nvPr>
        </p:nvSpPr>
        <p:spPr>
          <a:xfrm>
            <a:off x="5573246" y="1718838"/>
            <a:ext cx="3101700" cy="170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Work Sans Medium"/>
              <a:buNone/>
              <a:defRPr sz="49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Font typeface="Work Sans Medium"/>
              <a:buNone/>
              <a:defRPr sz="41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">
  <p:cSld name="SECTION_HEADER_2">
    <p:bg>
      <p:bgPr>
        <a:solidFill>
          <a:srgbClr val="1A163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5"/>
          <p:cNvPicPr preferRelativeResize="0"/>
          <p:nvPr/>
        </p:nvPicPr>
        <p:blipFill rotWithShape="1">
          <a:blip r:embed="rId2">
            <a:alphaModFix amt="80000"/>
          </a:blip>
          <a:srcRect r="7859" b="35170"/>
          <a:stretch/>
        </p:blipFill>
        <p:spPr>
          <a:xfrm rot="10800000" flipH="1">
            <a:off x="976188" y="1"/>
            <a:ext cx="7124976" cy="28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5"/>
          <p:cNvSpPr txBox="1">
            <a:spLocks noGrp="1"/>
          </p:cNvSpPr>
          <p:nvPr>
            <p:ph type="title"/>
          </p:nvPr>
        </p:nvSpPr>
        <p:spPr>
          <a:xfrm>
            <a:off x="1697850" y="1718850"/>
            <a:ext cx="5748300" cy="170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548" name="Google Shape;548;p55"/>
          <p:cNvSpPr txBox="1">
            <a:spLocks noGrp="1"/>
          </p:cNvSpPr>
          <p:nvPr>
            <p:ph type="subTitle" idx="1"/>
          </p:nvPr>
        </p:nvSpPr>
        <p:spPr>
          <a:xfrm>
            <a:off x="2629050" y="3470221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55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50" name="Google Shape;5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5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 1 1">
  <p:cSld name="SECTION_HEADER_2_1">
    <p:bg>
      <p:bgPr>
        <a:solidFill>
          <a:srgbClr val="1A1632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5" y="-30950"/>
            <a:ext cx="9200102" cy="52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6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55" name="Google Shape;5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6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3">
  <p:cSld name="CUSTOM_3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bg>
      <p:bgPr>
        <a:solidFill>
          <a:schemeClr val="dk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1" name="Google Shape;561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2" name="Google Shape;56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3" name="Google Shape;563;p58"/>
          <p:cNvSpPr/>
          <p:nvPr/>
        </p:nvSpPr>
        <p:spPr>
          <a:xfrm>
            <a:off x="0" y="0"/>
            <a:ext cx="9021000" cy="5143500"/>
          </a:xfrm>
          <a:prstGeom prst="rect">
            <a:avLst/>
          </a:prstGeom>
          <a:gradFill>
            <a:gsLst>
              <a:gs pos="0">
                <a:srgbClr val="000000">
                  <a:alpha val="89803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49" y="11906"/>
            <a:ext cx="91345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4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7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9" name="Google Shape;56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70" name="Google Shape;570;p59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1825" y="28751"/>
            <a:ext cx="3291825" cy="6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Light">
  <p:cSld name="SECTION_HEADER_1">
    <p:bg>
      <p:bgPr>
        <a:solidFill>
          <a:srgbClr val="FEF4F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 amt="40000"/>
          </a:blip>
          <a:srcRect l="21" t="10574" r="29531" b="16293"/>
          <a:stretch/>
        </p:blipFill>
        <p:spPr>
          <a:xfrm rot="10800000">
            <a:off x="-35748" y="-222251"/>
            <a:ext cx="9188623" cy="536575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684413" y="1718850"/>
            <a:ext cx="5748300" cy="170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4800"/>
              <a:buNone/>
              <a:defRPr sz="4800">
                <a:solidFill>
                  <a:srgbClr val="1A163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4000"/>
              <a:buFont typeface="Work Sans"/>
              <a:buNone/>
              <a:defRPr sz="40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4000"/>
              <a:buFont typeface="Work Sans"/>
              <a:buNone/>
              <a:defRPr sz="40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4000"/>
              <a:buFont typeface="Work Sans"/>
              <a:buNone/>
              <a:defRPr sz="40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4000"/>
              <a:buFont typeface="Work Sans"/>
              <a:buNone/>
              <a:defRPr sz="40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4000"/>
              <a:buFont typeface="Work Sans"/>
              <a:buNone/>
              <a:defRPr sz="40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4000"/>
              <a:buFont typeface="Work Sans"/>
              <a:buNone/>
              <a:defRPr sz="40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4000"/>
              <a:buFont typeface="Work Sans"/>
              <a:buNone/>
              <a:defRPr sz="40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4000"/>
              <a:buFont typeface="Work Sans"/>
              <a:buNone/>
              <a:defRPr sz="4000">
                <a:solidFill>
                  <a:srgbClr val="1A163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13700" y="4822074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2615613" y="3470221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632"/>
              </a:buClr>
              <a:buSzPts val="1600"/>
              <a:buFont typeface="Work Sans Light"/>
              <a:buNone/>
              <a:defRPr sz="1600">
                <a:solidFill>
                  <a:srgbClr val="1A1632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+ Team Intro">
  <p:cSld name="TITLE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590400" y="1996325"/>
            <a:ext cx="5391300" cy="1194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"/>
              <a:buNone/>
              <a:defRPr sz="4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1"/>
          </p:nvPr>
        </p:nvSpPr>
        <p:spPr>
          <a:xfrm>
            <a:off x="591500" y="3698821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2"/>
          </p:nvPr>
        </p:nvSpPr>
        <p:spPr>
          <a:xfrm>
            <a:off x="591500" y="3959771"/>
            <a:ext cx="3885900" cy="30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286700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0" name="Google Shape;60;p8"/>
          <p:cNvSpPr>
            <a:spLocks noGrp="1"/>
          </p:cNvSpPr>
          <p:nvPr>
            <p:ph type="pic" idx="3"/>
          </p:nvPr>
        </p:nvSpPr>
        <p:spPr>
          <a:xfrm>
            <a:off x="6757700" y="1474388"/>
            <a:ext cx="1613400" cy="1613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8"/>
          <p:cNvSpPr txBox="1">
            <a:spLocks noGrp="1"/>
          </p:cNvSpPr>
          <p:nvPr>
            <p:ph type="subTitle" idx="4"/>
          </p:nvPr>
        </p:nvSpPr>
        <p:spPr>
          <a:xfrm>
            <a:off x="6830450" y="3419213"/>
            <a:ext cx="1467900" cy="327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Medium"/>
              <a:buNone/>
              <a:defRPr sz="1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5"/>
          </p:nvPr>
        </p:nvSpPr>
        <p:spPr>
          <a:xfrm>
            <a:off x="6830450" y="3622613"/>
            <a:ext cx="14679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Work Sans Light"/>
              <a:buNone/>
              <a:defRPr sz="13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image">
  <p:cSld name="SECTION_HEADER_1_1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>
            <a:spLocks noGrp="1"/>
          </p:cNvSpPr>
          <p:nvPr>
            <p:ph type="pic" idx="2"/>
          </p:nvPr>
        </p:nvSpPr>
        <p:spPr>
          <a:xfrm>
            <a:off x="-95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9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625" y="4842575"/>
            <a:ext cx="175725" cy="1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Dark">
  <p:cSld name="SECTION_HEADER_1_1_1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-95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688325" y="1718850"/>
            <a:ext cx="5748300" cy="1705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Work Sans"/>
              <a:buNone/>
              <a:defRPr sz="4000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1"/>
          </p:nvPr>
        </p:nvSpPr>
        <p:spPr>
          <a:xfrm>
            <a:off x="2629050" y="3470221"/>
            <a:ext cx="3885900" cy="32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 Light"/>
              <a:buNone/>
              <a:defRPr sz="160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/>
          <p:nvPr/>
        </p:nvSpPr>
        <p:spPr>
          <a:xfrm>
            <a:off x="538575" y="4803235"/>
            <a:ext cx="2462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Confidential. Please do not distribute.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rtl="0">
              <a:lnSpc>
                <a:spcPct val="80000"/>
              </a:lnSpc>
              <a:buSzPts val="1018"/>
              <a:buNone/>
              <a:defRPr sz="839">
                <a:solidFill>
                  <a:schemeClr val="dk1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 r="63432"/>
          <a:stretch/>
        </p:blipFill>
        <p:spPr>
          <a:xfrm>
            <a:off x="286700" y="4847663"/>
            <a:ext cx="187386" cy="1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Work Sans Light"/>
              <a:buNone/>
              <a:defRPr sz="3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sz="3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88025"/>
            <a:ext cx="8520600" cy="3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 Medium"/>
              <a:buChar char="●"/>
              <a:defRPr sz="18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○"/>
              <a:defRPr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Light"/>
              <a:buChar char="■"/>
              <a:defRPr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Light"/>
              <a:buChar char="●"/>
              <a:defRPr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Light"/>
              <a:buChar char="○"/>
              <a:defRPr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Light"/>
              <a:buChar char="■"/>
              <a:defRPr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Light"/>
              <a:buChar char="●"/>
              <a:defRPr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Light"/>
              <a:buChar char="○"/>
              <a:defRPr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Karla Light"/>
              <a:buChar char="■"/>
              <a:defRPr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77">
          <p15:clr>
            <a:srgbClr val="EA4335"/>
          </p15:clr>
        </p15:guide>
        <p15:guide id="4" pos="5583">
          <p15:clr>
            <a:srgbClr val="EA4335"/>
          </p15:clr>
        </p15:guide>
        <p15:guide id="5" pos="597">
          <p15:clr>
            <a:srgbClr val="EA4335"/>
          </p15:clr>
        </p15:guide>
        <p15:guide id="6" pos="633">
          <p15:clr>
            <a:srgbClr val="EA4335"/>
          </p15:clr>
        </p15:guide>
        <p15:guide id="7" pos="1050">
          <p15:clr>
            <a:srgbClr val="EA4335"/>
          </p15:clr>
        </p15:guide>
        <p15:guide id="8" pos="1089">
          <p15:clr>
            <a:srgbClr val="EA4335"/>
          </p15:clr>
        </p15:guide>
        <p15:guide id="9" pos="1500">
          <p15:clr>
            <a:srgbClr val="EA4335"/>
          </p15:clr>
        </p15:guide>
        <p15:guide id="10" pos="1541">
          <p15:clr>
            <a:srgbClr val="EA4335"/>
          </p15:clr>
        </p15:guide>
        <p15:guide id="11" pos="1955">
          <p15:clr>
            <a:srgbClr val="EA4335"/>
          </p15:clr>
        </p15:guide>
        <p15:guide id="12" pos="1992">
          <p15:clr>
            <a:srgbClr val="EA4335"/>
          </p15:clr>
        </p15:guide>
        <p15:guide id="13" pos="2403">
          <p15:clr>
            <a:srgbClr val="EA4335"/>
          </p15:clr>
        </p15:guide>
        <p15:guide id="14" pos="2448">
          <p15:clr>
            <a:srgbClr val="EA4335"/>
          </p15:clr>
        </p15:guide>
        <p15:guide id="15" pos="2859">
          <p15:clr>
            <a:srgbClr val="EA4335"/>
          </p15:clr>
        </p15:guide>
        <p15:guide id="16" pos="2901">
          <p15:clr>
            <a:srgbClr val="EA4335"/>
          </p15:clr>
        </p15:guide>
        <p15:guide id="17" pos="3312">
          <p15:clr>
            <a:srgbClr val="EA4335"/>
          </p15:clr>
        </p15:guide>
        <p15:guide id="18" pos="3354">
          <p15:clr>
            <a:srgbClr val="EA4335"/>
          </p15:clr>
        </p15:guide>
        <p15:guide id="19" pos="3768">
          <p15:clr>
            <a:srgbClr val="EA4335"/>
          </p15:clr>
        </p15:guide>
        <p15:guide id="20" pos="3805">
          <p15:clr>
            <a:srgbClr val="EA4335"/>
          </p15:clr>
        </p15:guide>
        <p15:guide id="21" pos="4219">
          <p15:clr>
            <a:srgbClr val="EA4335"/>
          </p15:clr>
        </p15:guide>
        <p15:guide id="22" pos="4257">
          <p15:clr>
            <a:srgbClr val="EA4335"/>
          </p15:clr>
        </p15:guide>
        <p15:guide id="23" pos="4671">
          <p15:clr>
            <a:srgbClr val="EA4335"/>
          </p15:clr>
        </p15:guide>
        <p15:guide id="24" pos="4710">
          <p15:clr>
            <a:srgbClr val="EA4335"/>
          </p15:clr>
        </p15:guide>
        <p15:guide id="25" pos="5127">
          <p15:clr>
            <a:srgbClr val="EA4335"/>
          </p15:clr>
        </p15:guide>
        <p15:guide id="26" pos="5163">
          <p15:clr>
            <a:srgbClr val="EA4335"/>
          </p15:clr>
        </p15:guide>
        <p15:guide id="27" orient="horz" pos="91">
          <p15:clr>
            <a:srgbClr val="EA4335"/>
          </p15:clr>
        </p15:guide>
        <p15:guide id="28" orient="horz" pos="314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Relationship Id="rId6" Type="http://schemas.openxmlformats.org/officeDocument/2006/relationships/comments" Target="../comments/comment1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aizhengtan.github.io/doc/papers/liu23predicting.pdf" TargetMode="External"/><Relationship Id="rId7" Type="http://schemas.openxmlformats.org/officeDocument/2006/relationships/hyperlink" Target="https://github.com/checkpoint-restore/criu/issues/232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8.xml"/><Relationship Id="rId6" Type="http://schemas.openxmlformats.org/officeDocument/2006/relationships/hyperlink" Target="https://adaptivecomputing.com/cherry-services/torque-resource-manager/" TargetMode="External"/><Relationship Id="rId5" Type="http://schemas.openxmlformats.org/officeDocument/2006/relationships/hyperlink" Target="https://github.com/mej/nhc/" TargetMode="External"/><Relationship Id="rId4" Type="http://schemas.openxmlformats.org/officeDocument/2006/relationships/hyperlink" Target="https://ai.meta.com/research/publications/the-llama-3-herd-of-model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high-performance-computing/gpu-node-health-checks-integrated-into-azure-kubernetes-service/ba-p/417751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github.com/containerd/containerd/pull/6965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0"/>
          <p:cNvSpPr txBox="1">
            <a:spLocks noGrp="1"/>
          </p:cNvSpPr>
          <p:nvPr>
            <p:ph type="ctrTitle"/>
          </p:nvPr>
        </p:nvSpPr>
        <p:spPr>
          <a:xfrm>
            <a:off x="1005750" y="1523225"/>
            <a:ext cx="7132500" cy="18336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78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Detecting and overcoming GPU failures in ML training</a:t>
            </a:r>
            <a:endParaRPr sz="378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9"/>
          <p:cNvSpPr txBox="1">
            <a:spLocks noGrp="1"/>
          </p:cNvSpPr>
          <p:nvPr>
            <p:ph type="body" idx="4294967295"/>
          </p:nvPr>
        </p:nvSpPr>
        <p:spPr>
          <a:xfrm>
            <a:off x="2139450" y="1970950"/>
            <a:ext cx="6693000" cy="259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Avoid workloads from being scheduled on faulty nodes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Remove jobs from faulty nodes during training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“Repair” or replace faulty nodes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69"/>
          <p:cNvSpPr/>
          <p:nvPr/>
        </p:nvSpPr>
        <p:spPr>
          <a:xfrm>
            <a:off x="783975" y="2123925"/>
            <a:ext cx="202800" cy="195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69"/>
          <p:cNvSpPr/>
          <p:nvPr/>
        </p:nvSpPr>
        <p:spPr>
          <a:xfrm>
            <a:off x="1147325" y="2022225"/>
            <a:ext cx="450000" cy="3987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0" name="Google Shape;710;p69"/>
          <p:cNvCxnSpPr>
            <a:stCxn id="708" idx="3"/>
          </p:cNvCxnSpPr>
          <p:nvPr/>
        </p:nvCxnSpPr>
        <p:spPr>
          <a:xfrm rot="10800000" flipH="1">
            <a:off x="986775" y="2212875"/>
            <a:ext cx="383400" cy="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1" name="Google Shape;711;p69"/>
          <p:cNvSpPr/>
          <p:nvPr/>
        </p:nvSpPr>
        <p:spPr>
          <a:xfrm>
            <a:off x="1047750" y="2119575"/>
            <a:ext cx="202800" cy="195300"/>
          </a:xfrm>
          <a:prstGeom prst="mathMultiply">
            <a:avLst>
              <a:gd name="adj1" fmla="val 38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69"/>
          <p:cNvSpPr/>
          <p:nvPr/>
        </p:nvSpPr>
        <p:spPr>
          <a:xfrm>
            <a:off x="1147325" y="2746125"/>
            <a:ext cx="450000" cy="3987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69"/>
          <p:cNvSpPr/>
          <p:nvPr/>
        </p:nvSpPr>
        <p:spPr>
          <a:xfrm>
            <a:off x="1262725" y="2850000"/>
            <a:ext cx="202800" cy="195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69"/>
          <p:cNvCxnSpPr>
            <a:stCxn id="713" idx="3"/>
          </p:cNvCxnSpPr>
          <p:nvPr/>
        </p:nvCxnSpPr>
        <p:spPr>
          <a:xfrm rot="10800000" flipH="1">
            <a:off x="1465525" y="2938950"/>
            <a:ext cx="383400" cy="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5" name="Google Shape;715;p69"/>
          <p:cNvSpPr/>
          <p:nvPr/>
        </p:nvSpPr>
        <p:spPr>
          <a:xfrm>
            <a:off x="1147325" y="3470025"/>
            <a:ext cx="450000" cy="3987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69"/>
          <p:cNvSpPr txBox="1"/>
          <p:nvPr/>
        </p:nvSpPr>
        <p:spPr>
          <a:xfrm>
            <a:off x="1370175" y="3279550"/>
            <a:ext cx="38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✅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7" name="Google Shape;717;p69"/>
          <p:cNvSpPr txBox="1">
            <a:spLocks noGrp="1"/>
          </p:cNvSpPr>
          <p:nvPr>
            <p:ph type="title" idx="4294967295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Detection</a:t>
            </a:r>
            <a:endParaRPr/>
          </a:p>
        </p:txBody>
      </p:sp>
      <p:sp>
        <p:nvSpPr>
          <p:cNvPr id="718" name="Google Shape;718;p69"/>
          <p:cNvSpPr txBox="1">
            <a:spLocks noGrp="1"/>
          </p:cNvSpPr>
          <p:nvPr>
            <p:ph type="ctrTitle" idx="4294967295"/>
          </p:nvPr>
        </p:nvSpPr>
        <p:spPr>
          <a:xfrm>
            <a:off x="360950" y="1072300"/>
            <a:ext cx="7132500" cy="4446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Goals</a:t>
            </a:r>
            <a:endParaRPr sz="298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0"/>
          <p:cNvSpPr/>
          <p:nvPr/>
        </p:nvSpPr>
        <p:spPr>
          <a:xfrm>
            <a:off x="6018050" y="3731100"/>
            <a:ext cx="1335300" cy="11673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>
            <a:spLocks noGrp="1"/>
          </p:cNvSpPr>
          <p:nvPr>
            <p:ph type="title" idx="4294967295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Detection</a:t>
            </a:r>
            <a:endParaRPr/>
          </a:p>
        </p:txBody>
      </p:sp>
      <p:sp>
        <p:nvSpPr>
          <p:cNvPr id="725" name="Google Shape;725;p70"/>
          <p:cNvSpPr txBox="1">
            <a:spLocks noGrp="1"/>
          </p:cNvSpPr>
          <p:nvPr>
            <p:ph type="ctrTitle" idx="4294967295"/>
          </p:nvPr>
        </p:nvSpPr>
        <p:spPr>
          <a:xfrm>
            <a:off x="360950" y="1072300"/>
            <a:ext cx="7711800" cy="4446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 1: node readiness - detecting failure before the job starts</a:t>
            </a:r>
            <a:endParaRPr sz="2980">
              <a:solidFill>
                <a:schemeClr val="dk2"/>
              </a:solidFill>
            </a:endParaRPr>
          </a:p>
        </p:txBody>
      </p:sp>
      <p:sp>
        <p:nvSpPr>
          <p:cNvPr id="726" name="Google Shape;726;p70"/>
          <p:cNvSpPr/>
          <p:nvPr/>
        </p:nvSpPr>
        <p:spPr>
          <a:xfrm>
            <a:off x="281600" y="1880700"/>
            <a:ext cx="2504700" cy="17781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rPr>
              <a:t>Runs as </a:t>
            </a:r>
            <a:r>
              <a:rPr lang="en-GB">
                <a:solidFill>
                  <a:schemeClr val="lt1"/>
                </a:solidFill>
                <a:latin typeface="Karla ExtraBold"/>
                <a:ea typeface="Karla ExtraBold"/>
                <a:cs typeface="Karla ExtraBold"/>
                <a:sym typeface="Karla ExtraBold"/>
              </a:rPr>
              <a:t>init container</a:t>
            </a:r>
            <a:r>
              <a:rPr lang="en-GB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rPr>
              <a:t> in the training job pods</a:t>
            </a:r>
            <a:endParaRPr>
              <a:solidFill>
                <a:schemeClr val="lt1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rPr>
            </a:br>
            <a:r>
              <a:rPr lang="en-GB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rPr>
              <a:t>Example: GPU bandwidth, NCCL tests, GPU errors</a:t>
            </a:r>
            <a:endParaRPr>
              <a:solidFill>
                <a:schemeClr val="lt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27" name="Google Shape;727;p70"/>
          <p:cNvSpPr txBox="1"/>
          <p:nvPr/>
        </p:nvSpPr>
        <p:spPr>
          <a:xfrm>
            <a:off x="2842576" y="2093075"/>
            <a:ext cx="194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Health checks succeed</a:t>
            </a:r>
            <a:endParaRPr sz="13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28" name="Google Shape;728;p70"/>
          <p:cNvSpPr txBox="1"/>
          <p:nvPr/>
        </p:nvSpPr>
        <p:spPr>
          <a:xfrm>
            <a:off x="2842575" y="2933675"/>
            <a:ext cx="194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Health checks fail</a:t>
            </a:r>
            <a:endParaRPr sz="13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29" name="Google Shape;729;p70"/>
          <p:cNvSpPr txBox="1"/>
          <p:nvPr/>
        </p:nvSpPr>
        <p:spPr>
          <a:xfrm>
            <a:off x="5530256" y="2722252"/>
            <a:ext cx="2463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The node is tainted and the pod terminates.</a:t>
            </a:r>
            <a:endParaRPr sz="13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30" name="Google Shape;730;p70"/>
          <p:cNvSpPr/>
          <p:nvPr/>
        </p:nvSpPr>
        <p:spPr>
          <a:xfrm>
            <a:off x="6106044" y="3830521"/>
            <a:ext cx="295500" cy="271200"/>
          </a:xfrm>
          <a:prstGeom prst="roundRect">
            <a:avLst>
              <a:gd name="adj" fmla="val 18385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70"/>
          <p:cNvSpPr txBox="1"/>
          <p:nvPr/>
        </p:nvSpPr>
        <p:spPr>
          <a:xfrm>
            <a:off x="5530256" y="1986750"/>
            <a:ext cx="201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Training container can start.</a:t>
            </a:r>
            <a:endParaRPr sz="13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32" name="Google Shape;732;p70"/>
          <p:cNvSpPr/>
          <p:nvPr/>
        </p:nvSpPr>
        <p:spPr>
          <a:xfrm>
            <a:off x="6106044" y="4169871"/>
            <a:ext cx="295500" cy="271200"/>
          </a:xfrm>
          <a:prstGeom prst="roundRect">
            <a:avLst>
              <a:gd name="adj" fmla="val 18385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70"/>
          <p:cNvSpPr/>
          <p:nvPr/>
        </p:nvSpPr>
        <p:spPr>
          <a:xfrm>
            <a:off x="6106044" y="4509221"/>
            <a:ext cx="295500" cy="271200"/>
          </a:xfrm>
          <a:prstGeom prst="roundRect">
            <a:avLst>
              <a:gd name="adj" fmla="val 18385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70"/>
          <p:cNvSpPr/>
          <p:nvPr/>
        </p:nvSpPr>
        <p:spPr>
          <a:xfrm>
            <a:off x="6541845" y="3838721"/>
            <a:ext cx="295500" cy="271200"/>
          </a:xfrm>
          <a:prstGeom prst="roundRect">
            <a:avLst>
              <a:gd name="adj" fmla="val 18385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70"/>
          <p:cNvSpPr/>
          <p:nvPr/>
        </p:nvSpPr>
        <p:spPr>
          <a:xfrm>
            <a:off x="6537394" y="4178071"/>
            <a:ext cx="295500" cy="271200"/>
          </a:xfrm>
          <a:prstGeom prst="roundRect">
            <a:avLst>
              <a:gd name="adj" fmla="val 18385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70"/>
          <p:cNvSpPr/>
          <p:nvPr/>
        </p:nvSpPr>
        <p:spPr>
          <a:xfrm>
            <a:off x="6537394" y="4517421"/>
            <a:ext cx="295500" cy="271200"/>
          </a:xfrm>
          <a:prstGeom prst="roundRect">
            <a:avLst>
              <a:gd name="adj" fmla="val 18385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70"/>
          <p:cNvSpPr/>
          <p:nvPr/>
        </p:nvSpPr>
        <p:spPr>
          <a:xfrm>
            <a:off x="6977646" y="3838721"/>
            <a:ext cx="295500" cy="271200"/>
          </a:xfrm>
          <a:prstGeom prst="roundRect">
            <a:avLst>
              <a:gd name="adj" fmla="val 18385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70"/>
          <p:cNvSpPr/>
          <p:nvPr/>
        </p:nvSpPr>
        <p:spPr>
          <a:xfrm>
            <a:off x="6968744" y="4178071"/>
            <a:ext cx="295500" cy="271200"/>
          </a:xfrm>
          <a:prstGeom prst="roundRect">
            <a:avLst>
              <a:gd name="adj" fmla="val 18385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70"/>
          <p:cNvSpPr/>
          <p:nvPr/>
        </p:nvSpPr>
        <p:spPr>
          <a:xfrm>
            <a:off x="6968744" y="4517421"/>
            <a:ext cx="295500" cy="271200"/>
          </a:xfrm>
          <a:prstGeom prst="roundRect">
            <a:avLst>
              <a:gd name="adj" fmla="val 18385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70"/>
          <p:cNvSpPr txBox="1"/>
          <p:nvPr/>
        </p:nvSpPr>
        <p:spPr>
          <a:xfrm>
            <a:off x="7016498" y="3657839"/>
            <a:ext cx="39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🚫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1" name="Google Shape;741;p70"/>
          <p:cNvSpPr txBox="1"/>
          <p:nvPr/>
        </p:nvSpPr>
        <p:spPr>
          <a:xfrm>
            <a:off x="512200" y="4394075"/>
            <a:ext cx="573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Benefit: workloads don’t get scheduled on faulty nodes.</a:t>
            </a:r>
            <a:endParaRPr sz="16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42" name="Google Shape;742;p70"/>
          <p:cNvSpPr/>
          <p:nvPr/>
        </p:nvSpPr>
        <p:spPr>
          <a:xfrm>
            <a:off x="4954700" y="2163575"/>
            <a:ext cx="413100" cy="243900"/>
          </a:xfrm>
          <a:prstGeom prst="rightArrow">
            <a:avLst>
              <a:gd name="adj1" fmla="val 26850"/>
              <a:gd name="adj2" fmla="val 6258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43" name="Google Shape;743;p70"/>
          <p:cNvSpPr/>
          <p:nvPr/>
        </p:nvSpPr>
        <p:spPr>
          <a:xfrm>
            <a:off x="4954700" y="2992850"/>
            <a:ext cx="413100" cy="243900"/>
          </a:xfrm>
          <a:prstGeom prst="rightArrow">
            <a:avLst>
              <a:gd name="adj1" fmla="val 26850"/>
              <a:gd name="adj2" fmla="val 6258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1"/>
          <p:cNvSpPr txBox="1">
            <a:spLocks noGrp="1"/>
          </p:cNvSpPr>
          <p:nvPr>
            <p:ph type="ctrTitle" idx="4294967295"/>
          </p:nvPr>
        </p:nvSpPr>
        <p:spPr>
          <a:xfrm>
            <a:off x="360950" y="1072300"/>
            <a:ext cx="7711800" cy="4446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 2: monitoring while jobs are running</a:t>
            </a:r>
            <a:endParaRPr sz="2980">
              <a:solidFill>
                <a:schemeClr val="dk2"/>
              </a:solidFill>
            </a:endParaRPr>
          </a:p>
        </p:txBody>
      </p:sp>
      <p:sp>
        <p:nvSpPr>
          <p:cNvPr id="749" name="Google Shape;749;p71"/>
          <p:cNvSpPr txBox="1">
            <a:spLocks noGrp="1"/>
          </p:cNvSpPr>
          <p:nvPr>
            <p:ph type="title" idx="4294967295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Detection</a:t>
            </a:r>
            <a:endParaRPr/>
          </a:p>
        </p:txBody>
      </p:sp>
      <p:sp>
        <p:nvSpPr>
          <p:cNvPr id="750" name="Google Shape;750;p71"/>
          <p:cNvSpPr/>
          <p:nvPr/>
        </p:nvSpPr>
        <p:spPr>
          <a:xfrm>
            <a:off x="1352100" y="1899300"/>
            <a:ext cx="1427100" cy="3387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Node</a:t>
            </a:r>
            <a:endParaRPr b="1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51" name="Google Shape;751;p71"/>
          <p:cNvSpPr/>
          <p:nvPr/>
        </p:nvSpPr>
        <p:spPr>
          <a:xfrm>
            <a:off x="5327675" y="1899300"/>
            <a:ext cx="1427100" cy="3387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Workload</a:t>
            </a:r>
            <a:endParaRPr b="1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52" name="Google Shape;752;p71"/>
          <p:cNvSpPr txBox="1"/>
          <p:nvPr/>
        </p:nvSpPr>
        <p:spPr>
          <a:xfrm>
            <a:off x="335250" y="2456950"/>
            <a:ext cx="4109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Background GPU health checks, metrics</a:t>
            </a:r>
            <a:endParaRPr dirty="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Pros:</a:t>
            </a:r>
            <a:endParaRPr b="1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-"/>
            </a:pPr>
            <a:r>
              <a:rPr lang="en-GB" dirty="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Easy to install with GPU operator</a:t>
            </a:r>
            <a:endParaRPr dirty="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-"/>
            </a:pPr>
            <a:r>
              <a:rPr lang="en-GB" dirty="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Can detect issues at the GPU level</a:t>
            </a:r>
            <a:endParaRPr dirty="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Cons:</a:t>
            </a:r>
            <a:endParaRPr b="1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-"/>
            </a:pPr>
            <a:r>
              <a:rPr lang="en-GB" dirty="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Doesn’t detect hangs</a:t>
            </a:r>
            <a:endParaRPr dirty="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53" name="Google Shape;753;p71"/>
          <p:cNvSpPr txBox="1"/>
          <p:nvPr/>
        </p:nvSpPr>
        <p:spPr>
          <a:xfrm>
            <a:off x="4614875" y="2456950"/>
            <a:ext cx="42465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Examples: combined metrics (GPU utilisation vs Memory access), collective operation monitoring</a:t>
            </a:r>
            <a:endParaRPr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Pros:</a:t>
            </a:r>
            <a:endParaRPr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-"/>
            </a:pPr>
            <a:r>
              <a:rPr lang="en-GB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Can detect hangs</a:t>
            </a:r>
            <a:endParaRPr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Cons:</a:t>
            </a:r>
            <a:endParaRPr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-"/>
            </a:pPr>
            <a:r>
              <a:rPr lang="en-GB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More complex to implement</a:t>
            </a:r>
            <a:endParaRPr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Karla Medium"/>
              <a:buChar char="-"/>
            </a:pPr>
            <a:r>
              <a:rPr lang="en-GB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More difficult to identify the faulty GPU</a:t>
            </a:r>
            <a:endParaRPr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2"/>
          <p:cNvSpPr/>
          <p:nvPr/>
        </p:nvSpPr>
        <p:spPr>
          <a:xfrm>
            <a:off x="2803063" y="3091150"/>
            <a:ext cx="925200" cy="876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72"/>
          <p:cNvSpPr/>
          <p:nvPr/>
        </p:nvSpPr>
        <p:spPr>
          <a:xfrm>
            <a:off x="5166675" y="3091150"/>
            <a:ext cx="925200" cy="876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72"/>
          <p:cNvSpPr txBox="1">
            <a:spLocks noGrp="1"/>
          </p:cNvSpPr>
          <p:nvPr>
            <p:ph type="title" idx="4294967295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Resolution - Job level</a:t>
            </a:r>
            <a:endParaRPr/>
          </a:p>
        </p:txBody>
      </p:sp>
      <p:sp>
        <p:nvSpPr>
          <p:cNvPr id="761" name="Google Shape;761;p72"/>
          <p:cNvSpPr txBox="1">
            <a:spLocks noGrp="1"/>
          </p:cNvSpPr>
          <p:nvPr>
            <p:ph type="ctrTitle" idx="4294967295"/>
          </p:nvPr>
        </p:nvSpPr>
        <p:spPr>
          <a:xfrm>
            <a:off x="360950" y="1072300"/>
            <a:ext cx="7711800" cy="4446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pre-emption &amp; rescheduling</a:t>
            </a:r>
            <a:endParaRPr sz="2980">
              <a:solidFill>
                <a:schemeClr val="dk2"/>
              </a:solidFill>
            </a:endParaRPr>
          </a:p>
        </p:txBody>
      </p:sp>
      <p:sp>
        <p:nvSpPr>
          <p:cNvPr id="762" name="Google Shape;762;p72"/>
          <p:cNvSpPr/>
          <p:nvPr/>
        </p:nvSpPr>
        <p:spPr>
          <a:xfrm>
            <a:off x="560350" y="1919025"/>
            <a:ext cx="1459800" cy="572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Save checkpoint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3" name="Google Shape;763;p72"/>
          <p:cNvSpPr/>
          <p:nvPr/>
        </p:nvSpPr>
        <p:spPr>
          <a:xfrm>
            <a:off x="2562992" y="1919025"/>
            <a:ext cx="1350600" cy="572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Terminate job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4" name="Google Shape;764;p72"/>
          <p:cNvSpPr/>
          <p:nvPr/>
        </p:nvSpPr>
        <p:spPr>
          <a:xfrm>
            <a:off x="4456433" y="1919025"/>
            <a:ext cx="1815300" cy="572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Schedule new job on new node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5" name="Google Shape;765;p72"/>
          <p:cNvSpPr/>
          <p:nvPr/>
        </p:nvSpPr>
        <p:spPr>
          <a:xfrm>
            <a:off x="6814575" y="1919025"/>
            <a:ext cx="1815300" cy="572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Restore from saved checkpoint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66" name="Google Shape;766;p72"/>
          <p:cNvSpPr/>
          <p:nvPr/>
        </p:nvSpPr>
        <p:spPr>
          <a:xfrm>
            <a:off x="2085025" y="2083425"/>
            <a:ext cx="413100" cy="243900"/>
          </a:xfrm>
          <a:prstGeom prst="rightArrow">
            <a:avLst>
              <a:gd name="adj1" fmla="val 26850"/>
              <a:gd name="adj2" fmla="val 6258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67" name="Google Shape;767;p72"/>
          <p:cNvSpPr/>
          <p:nvPr/>
        </p:nvSpPr>
        <p:spPr>
          <a:xfrm>
            <a:off x="3978463" y="2083425"/>
            <a:ext cx="413100" cy="243900"/>
          </a:xfrm>
          <a:prstGeom prst="rightArrow">
            <a:avLst>
              <a:gd name="adj1" fmla="val 26850"/>
              <a:gd name="adj2" fmla="val 6258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68" name="Google Shape;768;p72"/>
          <p:cNvSpPr/>
          <p:nvPr/>
        </p:nvSpPr>
        <p:spPr>
          <a:xfrm>
            <a:off x="6336588" y="2083425"/>
            <a:ext cx="413100" cy="243900"/>
          </a:xfrm>
          <a:prstGeom prst="rightArrow">
            <a:avLst>
              <a:gd name="adj1" fmla="val 26850"/>
              <a:gd name="adj2" fmla="val 6258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69" name="Google Shape;769;p72"/>
          <p:cNvSpPr/>
          <p:nvPr/>
        </p:nvSpPr>
        <p:spPr>
          <a:xfrm>
            <a:off x="904888" y="3091150"/>
            <a:ext cx="539100" cy="656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70" name="Google Shape;770;p72"/>
          <p:cNvSpPr/>
          <p:nvPr/>
        </p:nvSpPr>
        <p:spPr>
          <a:xfrm>
            <a:off x="972263" y="3144725"/>
            <a:ext cx="539100" cy="656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71" name="Google Shape;771;p72"/>
          <p:cNvSpPr/>
          <p:nvPr/>
        </p:nvSpPr>
        <p:spPr>
          <a:xfrm>
            <a:off x="1027013" y="3207250"/>
            <a:ext cx="539100" cy="656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72" name="Google Shape;772;p72"/>
          <p:cNvSpPr/>
          <p:nvPr/>
        </p:nvSpPr>
        <p:spPr>
          <a:xfrm>
            <a:off x="4552550" y="3313375"/>
            <a:ext cx="467400" cy="444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72"/>
          <p:cNvCxnSpPr>
            <a:stCxn id="772" idx="3"/>
          </p:cNvCxnSpPr>
          <p:nvPr/>
        </p:nvCxnSpPr>
        <p:spPr>
          <a:xfrm rot="10800000" flipH="1">
            <a:off x="5019950" y="3526975"/>
            <a:ext cx="383400" cy="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4" name="Google Shape;774;p72"/>
          <p:cNvSpPr/>
          <p:nvPr/>
        </p:nvSpPr>
        <p:spPr>
          <a:xfrm>
            <a:off x="3031963" y="3306850"/>
            <a:ext cx="467400" cy="444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72"/>
          <p:cNvSpPr/>
          <p:nvPr/>
        </p:nvSpPr>
        <p:spPr>
          <a:xfrm>
            <a:off x="2996100" y="3201100"/>
            <a:ext cx="539100" cy="656100"/>
          </a:xfrm>
          <a:prstGeom prst="mathMultiply">
            <a:avLst>
              <a:gd name="adj1" fmla="val 86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76" name="Google Shape;776;p72"/>
          <p:cNvSpPr/>
          <p:nvPr/>
        </p:nvSpPr>
        <p:spPr>
          <a:xfrm>
            <a:off x="7391600" y="3091150"/>
            <a:ext cx="539100" cy="656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77" name="Google Shape;777;p72"/>
          <p:cNvSpPr/>
          <p:nvPr/>
        </p:nvSpPr>
        <p:spPr>
          <a:xfrm>
            <a:off x="7458975" y="3146978"/>
            <a:ext cx="539100" cy="656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78" name="Google Shape;778;p72"/>
          <p:cNvSpPr/>
          <p:nvPr/>
        </p:nvSpPr>
        <p:spPr>
          <a:xfrm>
            <a:off x="7513725" y="3209503"/>
            <a:ext cx="539100" cy="656100"/>
          </a:xfrm>
          <a:prstGeom prst="snip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79" name="Google Shape;779;p72"/>
          <p:cNvSpPr/>
          <p:nvPr/>
        </p:nvSpPr>
        <p:spPr>
          <a:xfrm rot="5400000">
            <a:off x="1035275" y="2669488"/>
            <a:ext cx="413100" cy="243900"/>
          </a:xfrm>
          <a:prstGeom prst="rightArrow">
            <a:avLst>
              <a:gd name="adj1" fmla="val 26850"/>
              <a:gd name="adj2" fmla="val 6258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80" name="Google Shape;780;p72"/>
          <p:cNvSpPr/>
          <p:nvPr/>
        </p:nvSpPr>
        <p:spPr>
          <a:xfrm rot="-5402497">
            <a:off x="7454521" y="2669519"/>
            <a:ext cx="413100" cy="243900"/>
          </a:xfrm>
          <a:prstGeom prst="rightArrow">
            <a:avLst>
              <a:gd name="adj1" fmla="val 26850"/>
              <a:gd name="adj2" fmla="val 6258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3"/>
          <p:cNvSpPr/>
          <p:nvPr/>
        </p:nvSpPr>
        <p:spPr>
          <a:xfrm>
            <a:off x="3885900" y="2624050"/>
            <a:ext cx="963300" cy="572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Taint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86" name="Google Shape;786;p73"/>
          <p:cNvSpPr/>
          <p:nvPr/>
        </p:nvSpPr>
        <p:spPr>
          <a:xfrm>
            <a:off x="5151900" y="1291750"/>
            <a:ext cx="963300" cy="921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Reset /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Restart /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Reboot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87" name="Google Shape;787;p73"/>
          <p:cNvSpPr/>
          <p:nvPr/>
        </p:nvSpPr>
        <p:spPr>
          <a:xfrm>
            <a:off x="6544899" y="1466200"/>
            <a:ext cx="963300" cy="572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Health checks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88" name="Google Shape;788;p73"/>
          <p:cNvSpPr/>
          <p:nvPr/>
        </p:nvSpPr>
        <p:spPr>
          <a:xfrm>
            <a:off x="6544903" y="3428500"/>
            <a:ext cx="963300" cy="572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Drain &amp; remove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89" name="Google Shape;789;p73"/>
          <p:cNvSpPr/>
          <p:nvPr/>
        </p:nvSpPr>
        <p:spPr>
          <a:xfrm>
            <a:off x="693350" y="1819750"/>
            <a:ext cx="2601900" cy="21813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73"/>
          <p:cNvSpPr/>
          <p:nvPr/>
        </p:nvSpPr>
        <p:spPr>
          <a:xfrm>
            <a:off x="948600" y="2731745"/>
            <a:ext cx="1301100" cy="3573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Logs</a:t>
            </a:r>
            <a:endParaRPr sz="1200" b="1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91" name="Google Shape;791;p73"/>
          <p:cNvSpPr/>
          <p:nvPr/>
        </p:nvSpPr>
        <p:spPr>
          <a:xfrm>
            <a:off x="948600" y="2113448"/>
            <a:ext cx="1301100" cy="3573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Metrics</a:t>
            </a:r>
            <a:endParaRPr sz="1200" b="1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92" name="Google Shape;792;p73"/>
          <p:cNvSpPr/>
          <p:nvPr/>
        </p:nvSpPr>
        <p:spPr>
          <a:xfrm>
            <a:off x="7842001" y="1466200"/>
            <a:ext cx="963300" cy="572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Untaint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93" name="Google Shape;793;p73"/>
          <p:cNvSpPr/>
          <p:nvPr/>
        </p:nvSpPr>
        <p:spPr>
          <a:xfrm>
            <a:off x="948600" y="3350042"/>
            <a:ext cx="1301100" cy="3573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Health checks</a:t>
            </a:r>
            <a:endParaRPr sz="1200" b="1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94" name="Google Shape;794;p73"/>
          <p:cNvSpPr/>
          <p:nvPr/>
        </p:nvSpPr>
        <p:spPr>
          <a:xfrm>
            <a:off x="2483425" y="2731750"/>
            <a:ext cx="716700" cy="3573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Error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795" name="Google Shape;795;p73"/>
          <p:cNvCxnSpPr>
            <a:stCxn id="794" idx="1"/>
            <a:endCxn id="791" idx="3"/>
          </p:cNvCxnSpPr>
          <p:nvPr/>
        </p:nvCxnSpPr>
        <p:spPr>
          <a:xfrm rot="10800000">
            <a:off x="2249725" y="2292100"/>
            <a:ext cx="233700" cy="61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6" name="Google Shape;796;p73"/>
          <p:cNvCxnSpPr>
            <a:stCxn id="794" idx="1"/>
            <a:endCxn id="790" idx="3"/>
          </p:cNvCxnSpPr>
          <p:nvPr/>
        </p:nvCxnSpPr>
        <p:spPr>
          <a:xfrm rot="10800000">
            <a:off x="2249725" y="2910400"/>
            <a:ext cx="23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73"/>
          <p:cNvCxnSpPr>
            <a:stCxn id="793" idx="3"/>
            <a:endCxn id="794" idx="1"/>
          </p:cNvCxnSpPr>
          <p:nvPr/>
        </p:nvCxnSpPr>
        <p:spPr>
          <a:xfrm rot="10800000" flipH="1">
            <a:off x="2249700" y="2910392"/>
            <a:ext cx="233700" cy="61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73"/>
          <p:cNvCxnSpPr>
            <a:stCxn id="794" idx="3"/>
          </p:cNvCxnSpPr>
          <p:nvPr/>
        </p:nvCxnSpPr>
        <p:spPr>
          <a:xfrm rot="10800000" flipH="1">
            <a:off x="3200125" y="2908900"/>
            <a:ext cx="6555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9" name="Google Shape;799;p73"/>
          <p:cNvCxnSpPr>
            <a:stCxn id="785" idx="0"/>
            <a:endCxn id="786" idx="1"/>
          </p:cNvCxnSpPr>
          <p:nvPr/>
        </p:nvCxnSpPr>
        <p:spPr>
          <a:xfrm rot="10800000" flipH="1">
            <a:off x="4367550" y="1752550"/>
            <a:ext cx="784500" cy="87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0" name="Google Shape;800;p73"/>
          <p:cNvCxnSpPr>
            <a:stCxn id="785" idx="2"/>
            <a:endCxn id="788" idx="1"/>
          </p:cNvCxnSpPr>
          <p:nvPr/>
        </p:nvCxnSpPr>
        <p:spPr>
          <a:xfrm>
            <a:off x="4367550" y="3196750"/>
            <a:ext cx="2177400" cy="5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1" name="Google Shape;801;p73"/>
          <p:cNvCxnSpPr>
            <a:stCxn id="786" idx="3"/>
            <a:endCxn id="787" idx="1"/>
          </p:cNvCxnSpPr>
          <p:nvPr/>
        </p:nvCxnSpPr>
        <p:spPr>
          <a:xfrm>
            <a:off x="6115200" y="1752550"/>
            <a:ext cx="42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2" name="Google Shape;802;p73"/>
          <p:cNvCxnSpPr>
            <a:stCxn id="787" idx="3"/>
            <a:endCxn id="792" idx="1"/>
          </p:cNvCxnSpPr>
          <p:nvPr/>
        </p:nvCxnSpPr>
        <p:spPr>
          <a:xfrm>
            <a:off x="7508199" y="1752550"/>
            <a:ext cx="33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3" name="Google Shape;803;p73"/>
          <p:cNvCxnSpPr>
            <a:stCxn id="787" idx="2"/>
            <a:endCxn id="788" idx="0"/>
          </p:cNvCxnSpPr>
          <p:nvPr/>
        </p:nvCxnSpPr>
        <p:spPr>
          <a:xfrm>
            <a:off x="7026549" y="2038900"/>
            <a:ext cx="0" cy="13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4" name="Google Shape;804;p73"/>
          <p:cNvSpPr txBox="1">
            <a:spLocks noGrp="1"/>
          </p:cNvSpPr>
          <p:nvPr>
            <p:ph type="title" idx="4294967295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Resolution - Node level</a:t>
            </a:r>
            <a:endParaRPr/>
          </a:p>
        </p:txBody>
      </p:sp>
      <p:sp>
        <p:nvSpPr>
          <p:cNvPr id="805" name="Google Shape;805;p73"/>
          <p:cNvSpPr txBox="1">
            <a:spLocks noGrp="1"/>
          </p:cNvSpPr>
          <p:nvPr>
            <p:ph type="ctrTitle" idx="4294967295"/>
          </p:nvPr>
        </p:nvSpPr>
        <p:spPr>
          <a:xfrm>
            <a:off x="360950" y="1072300"/>
            <a:ext cx="7711800" cy="4446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“Repair” or replace the node</a:t>
            </a:r>
            <a:endParaRPr sz="298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4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Infra provider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perspective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5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Layers of failure detection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16" name="Google Shape;816;p75"/>
          <p:cNvGrpSpPr/>
          <p:nvPr/>
        </p:nvGrpSpPr>
        <p:grpSpPr>
          <a:xfrm flipH="1">
            <a:off x="5646350" y="2214230"/>
            <a:ext cx="2941829" cy="1047300"/>
            <a:chOff x="857520" y="1684225"/>
            <a:chExt cx="2941829" cy="1047300"/>
          </a:xfrm>
        </p:grpSpPr>
        <p:sp>
          <p:nvSpPr>
            <p:cNvPr id="817" name="Google Shape;817;p7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dirty="0">
                  <a:latin typeface="Roboto"/>
                  <a:ea typeface="Roboto"/>
                  <a:cs typeface="Roboto"/>
                  <a:sym typeface="Roboto"/>
                </a:rPr>
                <a:t>Virtual Machine Deployment</a:t>
              </a:r>
              <a:endParaRPr sz="16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Prevent nodes from being available to the orchestrator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18" name="Google Shape;818;p75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19" name="Google Shape;819;p7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80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1" name="Google Shape;821;p75"/>
          <p:cNvGrpSpPr/>
          <p:nvPr/>
        </p:nvGrpSpPr>
        <p:grpSpPr>
          <a:xfrm>
            <a:off x="555815" y="2907555"/>
            <a:ext cx="3319714" cy="1047300"/>
            <a:chOff x="857520" y="1684225"/>
            <a:chExt cx="3319714" cy="1047300"/>
          </a:xfrm>
        </p:grpSpPr>
        <p:sp>
          <p:nvSpPr>
            <p:cNvPr id="822" name="Google Shape;822;p7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latin typeface="Roboto"/>
                  <a:ea typeface="Roboto"/>
                  <a:cs typeface="Roboto"/>
                  <a:sym typeface="Roboto"/>
                </a:rPr>
                <a:t>Physical Clusters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Perf tests during onboarding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23" name="Google Shape;823;p75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24" name="Google Shape;824;p7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93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Google Shape;826;p75"/>
          <p:cNvGrpSpPr/>
          <p:nvPr/>
        </p:nvGrpSpPr>
        <p:grpSpPr>
          <a:xfrm flipH="1">
            <a:off x="4857750" y="1020180"/>
            <a:ext cx="3730429" cy="1047300"/>
            <a:chOff x="857520" y="1684225"/>
            <a:chExt cx="3730429" cy="1047300"/>
          </a:xfrm>
        </p:grpSpPr>
        <p:sp>
          <p:nvSpPr>
            <p:cNvPr id="827" name="Google Shape;827;p7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latin typeface="Roboto"/>
                  <a:ea typeface="Roboto"/>
                  <a:cs typeface="Roboto"/>
                  <a:sym typeface="Roboto"/>
                </a:rPr>
                <a:t>Workload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Health check before Running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28" name="Google Shape;828;p75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29" name="Google Shape;829;p7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1" name="Google Shape;831;p75"/>
          <p:cNvGrpSpPr/>
          <p:nvPr/>
        </p:nvGrpSpPr>
        <p:grpSpPr>
          <a:xfrm>
            <a:off x="2837698" y="1173200"/>
            <a:ext cx="3509166" cy="3251991"/>
            <a:chOff x="3217473" y="1225350"/>
            <a:chExt cx="3118150" cy="3159727"/>
          </a:xfrm>
        </p:grpSpPr>
        <p:sp>
          <p:nvSpPr>
            <p:cNvPr id="832" name="Google Shape;832;p75"/>
            <p:cNvSpPr/>
            <p:nvPr/>
          </p:nvSpPr>
          <p:spPr>
            <a:xfrm>
              <a:off x="3579175" y="2711400"/>
              <a:ext cx="2396410" cy="971161"/>
            </a:xfrm>
            <a:custGeom>
              <a:avLst/>
              <a:gdLst/>
              <a:ahLst/>
              <a:cxnLst/>
              <a:rect l="l" t="t" r="r" b="b"/>
              <a:pathLst>
                <a:path w="39012" h="12970" extrusionOk="0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3" name="Google Shape;833;p75"/>
            <p:cNvSpPr/>
            <p:nvPr/>
          </p:nvSpPr>
          <p:spPr>
            <a:xfrm>
              <a:off x="3730755" y="2527208"/>
              <a:ext cx="2079127" cy="837209"/>
            </a:xfrm>
            <a:custGeom>
              <a:avLst/>
              <a:gdLst/>
              <a:ahLst/>
              <a:cxnLst/>
              <a:rect l="l" t="t" r="r" b="b"/>
              <a:pathLst>
                <a:path w="49248" h="16300" extrusionOk="0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4" name="Google Shape;834;p75"/>
            <p:cNvSpPr/>
            <p:nvPr/>
          </p:nvSpPr>
          <p:spPr>
            <a:xfrm>
              <a:off x="3946479" y="2252239"/>
              <a:ext cx="1647477" cy="663383"/>
            </a:xfrm>
            <a:custGeom>
              <a:avLst/>
              <a:gdLst/>
              <a:ahLst/>
              <a:cxnLst/>
              <a:rect l="l" t="t" r="r" b="b"/>
              <a:pathLst>
                <a:path w="39012" h="12970" extrusionOk="0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5" name="Google Shape;835;p75"/>
            <p:cNvSpPr/>
            <p:nvPr/>
          </p:nvSpPr>
          <p:spPr>
            <a:xfrm>
              <a:off x="4265445" y="1828277"/>
              <a:ext cx="1014014" cy="416547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6" name="Google Shape;836;p75"/>
            <p:cNvSpPr/>
            <p:nvPr/>
          </p:nvSpPr>
          <p:spPr>
            <a:xfrm>
              <a:off x="3217473" y="3154705"/>
              <a:ext cx="1559116" cy="1230372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7" name="Google Shape;837;p75"/>
            <p:cNvSpPr/>
            <p:nvPr/>
          </p:nvSpPr>
          <p:spPr>
            <a:xfrm>
              <a:off x="3790596" y="2554725"/>
              <a:ext cx="982143" cy="653205"/>
            </a:xfrm>
            <a:custGeom>
              <a:avLst/>
              <a:gdLst/>
              <a:ahLst/>
              <a:cxnLst/>
              <a:rect l="l" t="t" r="r" b="b"/>
              <a:pathLst>
                <a:path w="23257" h="12771" extrusionOk="0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" name="Google Shape;838;p75"/>
            <p:cNvSpPr/>
            <p:nvPr/>
          </p:nvSpPr>
          <p:spPr>
            <a:xfrm flipH="1">
              <a:off x="4770690" y="2554725"/>
              <a:ext cx="982143" cy="653205"/>
            </a:xfrm>
            <a:custGeom>
              <a:avLst/>
              <a:gdLst/>
              <a:ahLst/>
              <a:cxnLst/>
              <a:rect l="l" t="t" r="r" b="b"/>
              <a:pathLst>
                <a:path w="23257" h="12771" extrusionOk="0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" name="Google Shape;839;p75"/>
            <p:cNvSpPr/>
            <p:nvPr/>
          </p:nvSpPr>
          <p:spPr>
            <a:xfrm>
              <a:off x="4002555" y="2023456"/>
              <a:ext cx="770191" cy="72189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0" name="Google Shape;840;p75"/>
            <p:cNvSpPr/>
            <p:nvPr/>
          </p:nvSpPr>
          <p:spPr>
            <a:xfrm flipH="1">
              <a:off x="4770683" y="2023456"/>
              <a:ext cx="770191" cy="72189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71E8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1" name="Google Shape;841;p75"/>
            <p:cNvSpPr/>
            <p:nvPr/>
          </p:nvSpPr>
          <p:spPr>
            <a:xfrm>
              <a:off x="4323640" y="1225350"/>
              <a:ext cx="449116" cy="85401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2" name="Google Shape;842;p75"/>
            <p:cNvSpPr/>
            <p:nvPr/>
          </p:nvSpPr>
          <p:spPr>
            <a:xfrm flipH="1">
              <a:off x="4770673" y="1225350"/>
              <a:ext cx="449116" cy="85401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3" name="Google Shape;843;p75"/>
            <p:cNvSpPr/>
            <p:nvPr/>
          </p:nvSpPr>
          <p:spPr>
            <a:xfrm>
              <a:off x="3636034" y="2553603"/>
              <a:ext cx="1136642" cy="946913"/>
            </a:xfrm>
            <a:custGeom>
              <a:avLst/>
              <a:gdLst/>
              <a:ahLst/>
              <a:cxnLst/>
              <a:rect l="l" t="t" r="r" b="b"/>
              <a:pathLst>
                <a:path w="65016" h="46623" extrusionOk="0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4" name="Google Shape;844;p75"/>
            <p:cNvSpPr/>
            <p:nvPr/>
          </p:nvSpPr>
          <p:spPr>
            <a:xfrm flipH="1">
              <a:off x="4770657" y="2555106"/>
              <a:ext cx="1136642" cy="946913"/>
            </a:xfrm>
            <a:custGeom>
              <a:avLst/>
              <a:gdLst/>
              <a:ahLst/>
              <a:cxnLst/>
              <a:rect l="l" t="t" r="r" b="b"/>
              <a:pathLst>
                <a:path w="65016" h="46623" extrusionOk="0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80209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" name="Google Shape;845;p75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325A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46" name="Google Shape;846;p75"/>
          <p:cNvGrpSpPr/>
          <p:nvPr/>
        </p:nvGrpSpPr>
        <p:grpSpPr>
          <a:xfrm>
            <a:off x="555815" y="1653445"/>
            <a:ext cx="3319714" cy="1047300"/>
            <a:chOff x="857520" y="1684225"/>
            <a:chExt cx="3319714" cy="1047300"/>
          </a:xfrm>
        </p:grpSpPr>
        <p:sp>
          <p:nvSpPr>
            <p:cNvPr id="847" name="Google Shape;847;p75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dirty="0">
                  <a:latin typeface="Roboto"/>
                  <a:ea typeface="Roboto"/>
                  <a:cs typeface="Roboto"/>
                  <a:sym typeface="Roboto"/>
                </a:rPr>
                <a:t>Orchestrator</a:t>
              </a:r>
              <a:endParaRPr sz="16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Node health checks for node and GPU readiness. 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48" name="Google Shape;848;p75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9" name="Google Shape;849;p75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77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5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910B7E-55FF-4A33-C027-883A31F44C6F}"/>
              </a:ext>
            </a:extLst>
          </p:cNvPr>
          <p:cNvSpPr/>
          <p:nvPr/>
        </p:nvSpPr>
        <p:spPr>
          <a:xfrm>
            <a:off x="753509" y="1657214"/>
            <a:ext cx="2270544" cy="96876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6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Node Problem Detector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56" name="Google Shape;85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700" y="1419325"/>
            <a:ext cx="5332374" cy="2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76"/>
          <p:cNvSpPr txBox="1"/>
          <p:nvPr/>
        </p:nvSpPr>
        <p:spPr>
          <a:xfrm>
            <a:off x="1130000" y="4319250"/>
            <a:ext cx="77838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Code: https://github.com/kubernetes/node-problem-detector</a:t>
            </a:r>
            <a:endParaRPr sz="18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7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 Problem Detector</a:t>
            </a:r>
            <a:endParaRPr/>
          </a:p>
        </p:txBody>
      </p:sp>
      <p:pic>
        <p:nvPicPr>
          <p:cNvPr id="863" name="Google Shape;86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9494"/>
            <a:ext cx="9144003" cy="2094012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77"/>
          <p:cNvSpPr txBox="1">
            <a:spLocks noGrp="1"/>
          </p:cNvSpPr>
          <p:nvPr>
            <p:ph type="ctrTitle" idx="4294967295"/>
          </p:nvPr>
        </p:nvSpPr>
        <p:spPr>
          <a:xfrm>
            <a:off x="360950" y="1072300"/>
            <a:ext cx="7132500" cy="4446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Conditions</a:t>
            </a:r>
            <a:endParaRPr sz="2980">
              <a:solidFill>
                <a:schemeClr val="dk2"/>
              </a:solidFill>
            </a:endParaRPr>
          </a:p>
        </p:txBody>
      </p:sp>
      <p:sp>
        <p:nvSpPr>
          <p:cNvPr id="865" name="Google Shape;865;p77"/>
          <p:cNvSpPr txBox="1">
            <a:spLocks noGrp="1"/>
          </p:cNvSpPr>
          <p:nvPr>
            <p:ph type="ctrTitle" idx="4294967295"/>
          </p:nvPr>
        </p:nvSpPr>
        <p:spPr>
          <a:xfrm>
            <a:off x="249075" y="4135450"/>
            <a:ext cx="7889700" cy="4446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sz="18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Default checks are not GPU specific</a:t>
            </a:r>
            <a:endParaRPr sz="298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Custom health checks: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Cron jobs with health checks for specific GPU and network config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LBNL Node Health Checks (open-source)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Reliable (with timers to prevent hangs), extensible and reusable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Integrations with common HPC workload managers like SLURM and TORQUE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Azure HPC health checks (open-source and experimental)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Extension of LBNL’s node health check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Tested with multiple Nvidia A100 and H100 GPUs, and AMD MI300X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p78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GPU Health Checks</a:t>
            </a:r>
            <a:endParaRPr/>
          </a:p>
        </p:txBody>
      </p:sp>
      <p:sp>
        <p:nvSpPr>
          <p:cNvPr id="872" name="Google Shape;872;p78"/>
          <p:cNvSpPr txBox="1">
            <a:spLocks noGrp="1"/>
          </p:cNvSpPr>
          <p:nvPr>
            <p:ph type="ctrTitle" idx="4294967295"/>
          </p:nvPr>
        </p:nvSpPr>
        <p:spPr>
          <a:xfrm>
            <a:off x="278375" y="1152475"/>
            <a:ext cx="8262000" cy="6066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779" dirty="0">
                <a:solidFill>
                  <a:schemeClr val="dk2"/>
                </a:solidFill>
              </a:rPr>
              <a:t>Node-level health checks that can be run across the fleet</a:t>
            </a:r>
            <a:endParaRPr sz="1779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1779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1"/>
          <p:cNvSpPr txBox="1">
            <a:spLocks noGrp="1"/>
          </p:cNvSpPr>
          <p:nvPr>
            <p:ph type="title"/>
          </p:nvPr>
        </p:nvSpPr>
        <p:spPr>
          <a:xfrm>
            <a:off x="474400" y="1999050"/>
            <a:ext cx="39423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Karla Light"/>
                <a:ea typeface="Karla Light"/>
                <a:cs typeface="Karla Light"/>
                <a:sym typeface="Karla Light"/>
              </a:rPr>
              <a:t>Who we are</a:t>
            </a:r>
            <a:endParaRPr>
              <a:latin typeface="Karla Light"/>
              <a:ea typeface="Karla Light"/>
              <a:cs typeface="Karla Light"/>
              <a:sym typeface="Karla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278375" y="250825"/>
            <a:ext cx="2570700" cy="1553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Example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health checks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8" name="Google Shape;87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645" y="0"/>
            <a:ext cx="332150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79"/>
          <p:cNvSpPr txBox="1"/>
          <p:nvPr/>
        </p:nvSpPr>
        <p:spPr>
          <a:xfrm>
            <a:off x="6600050" y="3735600"/>
            <a:ext cx="23601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Source:</a:t>
            </a:r>
            <a:endParaRPr sz="16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https://github.com/Azure/azurehpc-health-checks/</a:t>
            </a:r>
            <a:endParaRPr sz="16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880" name="Google Shape;880;p79"/>
          <p:cNvSpPr txBox="1"/>
          <p:nvPr/>
        </p:nvSpPr>
        <p:spPr>
          <a:xfrm>
            <a:off x="244425" y="2056725"/>
            <a:ext cx="1921800" cy="11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Going beyond the k8s device plugin</a:t>
            </a:r>
            <a:endParaRPr sz="18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0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1863600" cy="1558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Custom plugin for NPD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6" name="Google Shape;886;p80"/>
          <p:cNvPicPr preferRelativeResize="0"/>
          <p:nvPr/>
        </p:nvPicPr>
        <p:blipFill rotWithShape="1">
          <a:blip r:embed="rId3">
            <a:alphaModFix/>
          </a:blip>
          <a:srcRect t="2286" r="47190"/>
          <a:stretch/>
        </p:blipFill>
        <p:spPr>
          <a:xfrm>
            <a:off x="2582175" y="55125"/>
            <a:ext cx="3802148" cy="50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0"/>
          <p:cNvSpPr txBox="1"/>
          <p:nvPr/>
        </p:nvSpPr>
        <p:spPr>
          <a:xfrm>
            <a:off x="311875" y="2520325"/>
            <a:ext cx="16689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Experimental phase</a:t>
            </a:r>
            <a:endParaRPr sz="18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1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19815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Custom plugin for NPD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93" name="Google Shape;893;p81"/>
          <p:cNvPicPr preferRelativeResize="0"/>
          <p:nvPr/>
        </p:nvPicPr>
        <p:blipFill rotWithShape="1">
          <a:blip r:embed="rId3">
            <a:alphaModFix/>
          </a:blip>
          <a:srcRect r="38819" b="-3018"/>
          <a:stretch/>
        </p:blipFill>
        <p:spPr>
          <a:xfrm>
            <a:off x="2381250" y="117196"/>
            <a:ext cx="4317199" cy="502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2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Remedy Controller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9" name="Google Shape;899;p82"/>
          <p:cNvSpPr/>
          <p:nvPr/>
        </p:nvSpPr>
        <p:spPr>
          <a:xfrm>
            <a:off x="5151800" y="1457500"/>
            <a:ext cx="963300" cy="6075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Custom actions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0" name="Google Shape;900;p82"/>
          <p:cNvSpPr/>
          <p:nvPr/>
        </p:nvSpPr>
        <p:spPr>
          <a:xfrm>
            <a:off x="6544899" y="1466200"/>
            <a:ext cx="963300" cy="5727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Health checks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1" name="Google Shape;901;p82"/>
          <p:cNvSpPr/>
          <p:nvPr/>
        </p:nvSpPr>
        <p:spPr>
          <a:xfrm>
            <a:off x="6544903" y="3428500"/>
            <a:ext cx="963300" cy="5727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Drain &amp; remove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2" name="Google Shape;902;p82"/>
          <p:cNvSpPr/>
          <p:nvPr/>
        </p:nvSpPr>
        <p:spPr>
          <a:xfrm>
            <a:off x="948600" y="2731745"/>
            <a:ext cx="1301100" cy="3573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</a:rPr>
              <a:t>Node health checks</a:t>
            </a:r>
            <a:endParaRPr sz="1200" b="1"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3" name="Google Shape;903;p82"/>
          <p:cNvSpPr/>
          <p:nvPr/>
        </p:nvSpPr>
        <p:spPr>
          <a:xfrm>
            <a:off x="7842001" y="1466200"/>
            <a:ext cx="963300" cy="5727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Remove node condition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4" name="Google Shape;904;p82"/>
          <p:cNvSpPr/>
          <p:nvPr/>
        </p:nvSpPr>
        <p:spPr>
          <a:xfrm>
            <a:off x="2483425" y="2731750"/>
            <a:ext cx="716700" cy="3573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Error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905" name="Google Shape;905;p82"/>
          <p:cNvCxnSpPr>
            <a:stCxn id="906" idx="0"/>
            <a:endCxn id="899" idx="1"/>
          </p:cNvCxnSpPr>
          <p:nvPr/>
        </p:nvCxnSpPr>
        <p:spPr>
          <a:xfrm rot="10800000" flipH="1">
            <a:off x="4367300" y="1761250"/>
            <a:ext cx="784500" cy="87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7" name="Google Shape;907;p82"/>
          <p:cNvCxnSpPr>
            <a:stCxn id="906" idx="2"/>
            <a:endCxn id="901" idx="1"/>
          </p:cNvCxnSpPr>
          <p:nvPr/>
        </p:nvCxnSpPr>
        <p:spPr>
          <a:xfrm>
            <a:off x="4367503" y="3196750"/>
            <a:ext cx="2177400" cy="5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8" name="Google Shape;908;p82"/>
          <p:cNvCxnSpPr>
            <a:stCxn id="899" idx="3"/>
            <a:endCxn id="900" idx="1"/>
          </p:cNvCxnSpPr>
          <p:nvPr/>
        </p:nvCxnSpPr>
        <p:spPr>
          <a:xfrm rot="10800000" flipH="1">
            <a:off x="6115100" y="1752550"/>
            <a:ext cx="4299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9" name="Google Shape;909;p82"/>
          <p:cNvCxnSpPr>
            <a:stCxn id="900" idx="3"/>
            <a:endCxn id="903" idx="1"/>
          </p:cNvCxnSpPr>
          <p:nvPr/>
        </p:nvCxnSpPr>
        <p:spPr>
          <a:xfrm>
            <a:off x="7508199" y="1752550"/>
            <a:ext cx="33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0" name="Google Shape;910;p82"/>
          <p:cNvCxnSpPr>
            <a:stCxn id="900" idx="2"/>
            <a:endCxn id="901" idx="0"/>
          </p:cNvCxnSpPr>
          <p:nvPr/>
        </p:nvCxnSpPr>
        <p:spPr>
          <a:xfrm>
            <a:off x="7026549" y="2038900"/>
            <a:ext cx="0" cy="13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1" name="Google Shape;911;p82"/>
          <p:cNvSpPr txBox="1">
            <a:spLocks noGrp="1"/>
          </p:cNvSpPr>
          <p:nvPr>
            <p:ph type="ctrTitle" idx="4294967295"/>
          </p:nvPr>
        </p:nvSpPr>
        <p:spPr>
          <a:xfrm>
            <a:off x="360950" y="1072300"/>
            <a:ext cx="7711800" cy="4446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Node “repair” or replace</a:t>
            </a:r>
            <a:endParaRPr sz="2980">
              <a:solidFill>
                <a:schemeClr val="dk2"/>
              </a:solidFill>
            </a:endParaRPr>
          </a:p>
        </p:txBody>
      </p:sp>
      <p:sp>
        <p:nvSpPr>
          <p:cNvPr id="912" name="Google Shape;912;p82"/>
          <p:cNvSpPr/>
          <p:nvPr/>
        </p:nvSpPr>
        <p:spPr>
          <a:xfrm>
            <a:off x="3575374" y="2624050"/>
            <a:ext cx="963300" cy="5727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Error Node Condition</a:t>
            </a:r>
            <a:endParaRPr sz="12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913" name="Google Shape;913;p82"/>
          <p:cNvCxnSpPr>
            <a:stCxn id="902" idx="3"/>
            <a:endCxn id="904" idx="1"/>
          </p:cNvCxnSpPr>
          <p:nvPr/>
        </p:nvCxnSpPr>
        <p:spPr>
          <a:xfrm>
            <a:off x="2249700" y="2910395"/>
            <a:ext cx="23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4" name="Google Shape;914;p82"/>
          <p:cNvCxnSpPr>
            <a:stCxn id="904" idx="3"/>
            <a:endCxn id="912" idx="1"/>
          </p:cNvCxnSpPr>
          <p:nvPr/>
        </p:nvCxnSpPr>
        <p:spPr>
          <a:xfrm>
            <a:off x="3200125" y="2910400"/>
            <a:ext cx="37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5" name="Google Shape;915;p82"/>
          <p:cNvSpPr/>
          <p:nvPr/>
        </p:nvSpPr>
        <p:spPr>
          <a:xfrm>
            <a:off x="787225" y="2142850"/>
            <a:ext cx="3902400" cy="1535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916" name="Google Shape;916;p82"/>
          <p:cNvSpPr txBox="1"/>
          <p:nvPr/>
        </p:nvSpPr>
        <p:spPr>
          <a:xfrm>
            <a:off x="1225500" y="1747313"/>
            <a:ext cx="2660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Node Problem Detector</a:t>
            </a:r>
            <a:endParaRPr sz="18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917" name="Google Shape;917;p82"/>
          <p:cNvSpPr/>
          <p:nvPr/>
        </p:nvSpPr>
        <p:spPr>
          <a:xfrm>
            <a:off x="4897375" y="1137950"/>
            <a:ext cx="4096500" cy="3051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918" name="Google Shape;918;p82"/>
          <p:cNvSpPr txBox="1"/>
          <p:nvPr/>
        </p:nvSpPr>
        <p:spPr>
          <a:xfrm>
            <a:off x="5536425" y="714988"/>
            <a:ext cx="2660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Remedy Controller</a:t>
            </a:r>
            <a:endParaRPr sz="180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3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Testing by simulating failures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5" name="Google Shape;92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628" y="1153662"/>
            <a:ext cx="1927728" cy="194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Computer 3D windows background">
            <a:extLst>
              <a:ext uri="{FF2B5EF4-FFF2-40B4-BE49-F238E27FC236}">
                <a16:creationId xmlns:a16="http://schemas.microsoft.com/office/drawing/2014/main" id="{FAECAD9F-2714-9317-2FB0-CCD7B3EED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438" y="1380371"/>
            <a:ext cx="3020293" cy="1699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37FA70-165B-4C8C-D0B2-A93D5C07B486}"/>
              </a:ext>
            </a:extLst>
          </p:cNvPr>
          <p:cNvSpPr txBox="1"/>
          <p:nvPr/>
        </p:nvSpPr>
        <p:spPr>
          <a:xfrm>
            <a:off x="7061627" y="3311818"/>
            <a:ext cx="1582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Virtual nodes: Kubernetes without </a:t>
            </a:r>
            <a:r>
              <a:rPr lang="en-US" dirty="0" err="1">
                <a:latin typeface="Montserrat" pitchFamily="2" charset="77"/>
              </a:rPr>
              <a:t>kubelet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02604-6FEE-41A7-3572-D79C56EF3830}"/>
              </a:ext>
            </a:extLst>
          </p:cNvPr>
          <p:cNvSpPr txBox="1"/>
          <p:nvPr/>
        </p:nvSpPr>
        <p:spPr>
          <a:xfrm>
            <a:off x="3749189" y="3763129"/>
            <a:ext cx="2120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Network load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BE342-AF34-361E-A216-C8E4022C2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" y="1046889"/>
            <a:ext cx="2905801" cy="2851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BE781-6F8A-026C-1711-28896F13B017}"/>
              </a:ext>
            </a:extLst>
          </p:cNvPr>
          <p:cNvSpPr txBox="1"/>
          <p:nvPr/>
        </p:nvSpPr>
        <p:spPr>
          <a:xfrm>
            <a:off x="426869" y="4113357"/>
            <a:ext cx="2120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Network load testing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E9289194-2E1E-1E36-049F-6FC09FD10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4">
            <a:extLst>
              <a:ext uri="{FF2B5EF4-FFF2-40B4-BE49-F238E27FC236}">
                <a16:creationId xmlns:a16="http://schemas.microsoft.com/office/drawing/2014/main" id="{7C587057-EBB8-374A-9B57-FD4AE4EEC01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2552" y="1621331"/>
            <a:ext cx="8520600" cy="2422393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Demo: </a:t>
            </a:r>
            <a:br>
              <a:rPr lang="en-GB" dirty="0">
                <a:solidFill>
                  <a:schemeClr val="lt1"/>
                </a:solidFill>
              </a:rPr>
            </a:br>
            <a:r>
              <a:rPr lang="en-GB" sz="4000" dirty="0">
                <a:solidFill>
                  <a:schemeClr val="lt1"/>
                </a:solidFill>
              </a:rPr>
              <a:t>GPU Node Problem detector </a:t>
            </a:r>
            <a:br>
              <a:rPr lang="en-GB" sz="4000" dirty="0">
                <a:solidFill>
                  <a:schemeClr val="lt1"/>
                </a:solidFill>
              </a:rPr>
            </a:br>
            <a:r>
              <a:rPr lang="en-GB" sz="4000" dirty="0">
                <a:solidFill>
                  <a:schemeClr val="lt1"/>
                </a:solidFill>
              </a:rPr>
              <a:t>+ </a:t>
            </a:r>
            <a:r>
              <a:rPr lang="en-GB" sz="4000" dirty="0" err="1">
                <a:solidFill>
                  <a:schemeClr val="lt1"/>
                </a:solidFill>
              </a:rPr>
              <a:t>Draino</a:t>
            </a:r>
            <a:r>
              <a:rPr lang="en-GB" sz="4000" dirty="0">
                <a:solidFill>
                  <a:schemeClr val="lt1"/>
                </a:solidFill>
              </a:rPr>
              <a:t> </a:t>
            </a:r>
            <a:br>
              <a:rPr lang="en-GB" sz="4000" dirty="0">
                <a:solidFill>
                  <a:schemeClr val="lt1"/>
                </a:solidFill>
              </a:rPr>
            </a:br>
            <a:r>
              <a:rPr lang="en-GB" sz="4000" dirty="0">
                <a:solidFill>
                  <a:schemeClr val="lt1"/>
                </a:solidFill>
              </a:rPr>
              <a:t>+ Drop GPU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6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>
          <a:extLst>
            <a:ext uri="{FF2B5EF4-FFF2-40B4-BE49-F238E27FC236}">
              <a16:creationId xmlns:a16="http://schemas.microsoft.com/office/drawing/2014/main" id="{8D6A4D1C-A9A1-B72B-EAFC-C3270CF18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978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5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Challenges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7" name="Google Shape;937;p8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02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Tests vary based on GPU and network setup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Resource consumption for health checks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Distinguishing between actionable and hardware issues + taking that node out of circulation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6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Advanced developments and Gaps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43" name="Google Shape;94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289" y="1290594"/>
            <a:ext cx="2290725" cy="2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86"/>
          <p:cNvSpPr txBox="1"/>
          <p:nvPr/>
        </p:nvSpPr>
        <p:spPr>
          <a:xfrm>
            <a:off x="1346160" y="3752180"/>
            <a:ext cx="29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Checkpoint/Restore in </a:t>
            </a:r>
            <a:r>
              <a:rPr lang="en-GB" sz="1800" dirty="0" err="1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Userspace</a:t>
            </a:r>
            <a:r>
              <a:rPr lang="en-GB" sz="1800" dirty="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 for GPUs</a:t>
            </a:r>
            <a:endParaRPr sz="1800" dirty="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E030E-3903-EADF-7568-32FFABD11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844" y="840040"/>
            <a:ext cx="1643743" cy="1643743"/>
          </a:xfrm>
          <a:prstGeom prst="rect">
            <a:avLst/>
          </a:prstGeom>
        </p:spPr>
      </p:pic>
      <p:sp>
        <p:nvSpPr>
          <p:cNvPr id="6" name="Google Shape;944;p86">
            <a:extLst>
              <a:ext uri="{FF2B5EF4-FFF2-40B4-BE49-F238E27FC236}">
                <a16:creationId xmlns:a16="http://schemas.microsoft.com/office/drawing/2014/main" id="{7CBFA97E-8FBC-1D37-99A4-1F42040D7028}"/>
              </a:ext>
            </a:extLst>
          </p:cNvPr>
          <p:cNvSpPr txBox="1"/>
          <p:nvPr/>
        </p:nvSpPr>
        <p:spPr>
          <a:xfrm>
            <a:off x="5640792" y="3701988"/>
            <a:ext cx="29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Karla Medium"/>
                <a:ea typeface="Karla Medium"/>
                <a:cs typeface="Karla Medium"/>
                <a:sym typeface="Karla Medium"/>
              </a:rPr>
              <a:t>GPU + k8s: more native integrations</a:t>
            </a:r>
            <a:endParaRPr sz="1800" dirty="0">
              <a:solidFill>
                <a:schemeClr val="dk2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0AD94C7-24E7-83E9-9CB4-7A7E78C515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94362" y="803579"/>
            <a:ext cx="72923" cy="7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DAE2D67-001C-DF6E-8D07-71B55D71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960" y="2435956"/>
            <a:ext cx="1265509" cy="12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7"/>
          <p:cNvSpPr txBox="1">
            <a:spLocks noGrp="1"/>
          </p:cNvSpPr>
          <p:nvPr>
            <p:ph type="title"/>
          </p:nvPr>
        </p:nvSpPr>
        <p:spPr>
          <a:xfrm>
            <a:off x="278375" y="3688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Takeaways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50" name="Google Shape;950;p8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GPU failures are disruptive, and compound for ML Training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Multiple layers of health checks: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Applications - before running: Init containers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Orchestrator - while running: GPU node health checks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Resolution: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Checkpointing model weights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Remedy control systems - move workload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Prevent node reuse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endParaRPr lang="en-GB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 dirty="0">
                <a:latin typeface="Montserrat"/>
                <a:ea typeface="Montserrat"/>
                <a:cs typeface="Montserrat"/>
                <a:sym typeface="Montserrat"/>
              </a:rPr>
              <a:t>Ongoing work: CRIU w/ GPU, making GPU health more k8s-native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2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86" name="Google Shape;5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175" y="1388425"/>
            <a:ext cx="1523424" cy="5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2"/>
          <p:cNvSpPr txBox="1">
            <a:spLocks noGrp="1"/>
          </p:cNvSpPr>
          <p:nvPr>
            <p:ph type="title" idx="4294967295"/>
          </p:nvPr>
        </p:nvSpPr>
        <p:spPr>
          <a:xfrm>
            <a:off x="387025" y="2883200"/>
            <a:ext cx="4897800" cy="934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Pioneering a new way to solve self-driving with Embodied AI</a:t>
            </a:r>
            <a:endParaRPr sz="2100">
              <a:solidFill>
                <a:schemeClr val="accent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88" name="Google Shape;588;p62"/>
          <p:cNvSpPr txBox="1"/>
          <p:nvPr/>
        </p:nvSpPr>
        <p:spPr>
          <a:xfrm>
            <a:off x="360250" y="3652975"/>
            <a:ext cx="5681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" rIns="0" bIns="18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Wayve’s AI technology empowers vehicles to perceive, predict and progress through dynamic environments. </a:t>
            </a:r>
            <a:endParaRPr sz="1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89" name="Google Shape;5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25" y="617575"/>
            <a:ext cx="1279800" cy="127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0" name="Google Shape;590;p62"/>
          <p:cNvSpPr txBox="1"/>
          <p:nvPr/>
        </p:nvSpPr>
        <p:spPr>
          <a:xfrm>
            <a:off x="2047925" y="570625"/>
            <a:ext cx="2736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Sarah Belghiti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ML PLatform Engineer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1" name="Google Shape;591;p62"/>
          <p:cNvCxnSpPr/>
          <p:nvPr/>
        </p:nvCxnSpPr>
        <p:spPr>
          <a:xfrm>
            <a:off x="1878438" y="570625"/>
            <a:ext cx="8100" cy="1748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2" name="Google Shape;592;p62"/>
          <p:cNvPicPr preferRelativeResize="0"/>
          <p:nvPr/>
        </p:nvPicPr>
        <p:blipFill rotWithShape="1">
          <a:blip r:embed="rId5">
            <a:alphaModFix/>
          </a:blip>
          <a:srcRect l="11444" r="7334"/>
          <a:stretch/>
        </p:blipFill>
        <p:spPr>
          <a:xfrm>
            <a:off x="6244725" y="3354825"/>
            <a:ext cx="2877373" cy="17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2"/>
          <p:cNvPicPr preferRelativeResize="0"/>
          <p:nvPr/>
        </p:nvPicPr>
        <p:blipFill rotWithShape="1">
          <a:blip r:embed="rId6">
            <a:alphaModFix/>
          </a:blip>
          <a:srcRect t="10570"/>
          <a:stretch/>
        </p:blipFill>
        <p:spPr>
          <a:xfrm>
            <a:off x="6233775" y="-1"/>
            <a:ext cx="2899277" cy="18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2825" y="1847184"/>
            <a:ext cx="2899276" cy="191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9"/>
          <p:cNvSpPr txBox="1">
            <a:spLocks noGrp="1"/>
          </p:cNvSpPr>
          <p:nvPr>
            <p:ph type="title"/>
          </p:nvPr>
        </p:nvSpPr>
        <p:spPr>
          <a:xfrm>
            <a:off x="311700" y="9577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Useful links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1" name="Google Shape;961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https://naizhengtan.github.io/doc/papers/liu23predicting.pdf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4"/>
              </a:rPr>
              <a:t>https://ai.meta.com/research/publications/the-llama-3-herd-of-models/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5"/>
              </a:rPr>
              <a:t>https://github.com/mej/nhc/</a:t>
            </a:r>
            <a:r>
              <a:rPr lang="en-GB" dirty="0"/>
              <a:t>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6"/>
              </a:rPr>
              <a:t>https://adaptivecomputing.com/cherry-services/torque-resource-manager/</a:t>
            </a:r>
            <a:r>
              <a:rPr lang="en-GB" dirty="0"/>
              <a:t>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/>
              <a:t>Checkpoint and restore for GPUs: </a:t>
            </a:r>
            <a:r>
              <a:rPr lang="en-GB" u="sng" dirty="0">
                <a:solidFill>
                  <a:schemeClr val="hlink"/>
                </a:solidFill>
                <a:hlinkClick r:id="rId7"/>
              </a:rPr>
              <a:t>https://github.com/checkpoint-restore/criu/issues/2326</a:t>
            </a:r>
            <a:r>
              <a:rPr lang="en-GB" dirty="0"/>
              <a:t>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0"/>
          <p:cNvSpPr txBox="1">
            <a:spLocks noGrp="1"/>
          </p:cNvSpPr>
          <p:nvPr>
            <p:ph type="title"/>
          </p:nvPr>
        </p:nvSpPr>
        <p:spPr>
          <a:xfrm>
            <a:off x="311700" y="9577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References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7" name="Google Shape;967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/>
          <a:p>
            <a:r>
              <a:rPr lang="en-GB" dirty="0">
                <a:latin typeface="Montserrat" pitchFamily="2" charset="77"/>
              </a:rPr>
              <a:t>Steps to customize NPD for GPU support: </a:t>
            </a:r>
            <a:r>
              <a:rPr lang="en-GB" u="sng" dirty="0">
                <a:solidFill>
                  <a:schemeClr val="hlink"/>
                </a:solidFill>
                <a:latin typeface="Montserrat" pitchFamily="2" charset="77"/>
                <a:hlinkClick r:id="rId3"/>
              </a:rPr>
              <a:t>https://techcommunity.microsoft.com/t5/azure-high-performance-computing/gpu-node-health-checks-integrated-into-azure-kubernetes-service/ba-p/4177516</a:t>
            </a:r>
            <a:r>
              <a:rPr lang="en-GB" dirty="0">
                <a:latin typeface="Montserrat" pitchFamily="2" charset="77"/>
              </a:rPr>
              <a:t> </a:t>
            </a:r>
          </a:p>
          <a:p>
            <a:r>
              <a:rPr lang="en-GB" dirty="0">
                <a:latin typeface="Montserrat" pitchFamily="2" charset="77"/>
              </a:rPr>
              <a:t>Node Problem Detector Design Doc</a:t>
            </a:r>
            <a:endParaRPr dirty="0">
              <a:latin typeface="Montserrat" pitchFamily="2" charset="77"/>
            </a:endParaRPr>
          </a:p>
          <a:p>
            <a:r>
              <a:rPr lang="en-GB" dirty="0" err="1">
                <a:latin typeface="Montserrat" pitchFamily="2" charset="77"/>
              </a:rPr>
              <a:t>Containerd</a:t>
            </a:r>
            <a:r>
              <a:rPr lang="en-GB" dirty="0">
                <a:latin typeface="Montserrat" pitchFamily="2" charset="77"/>
              </a:rPr>
              <a:t> support for CRIU: </a:t>
            </a:r>
            <a:r>
              <a:rPr lang="en-GB" u="sng" dirty="0">
                <a:solidFill>
                  <a:schemeClr val="hlink"/>
                </a:solidFill>
                <a:latin typeface="Montserrat" pitchFamily="2" charset="77"/>
                <a:hlinkClick r:id="rId4"/>
              </a:rPr>
              <a:t>https://github.com/containerd/containerd/pull/6965</a:t>
            </a:r>
            <a:r>
              <a:rPr lang="en-GB" dirty="0">
                <a:latin typeface="Montserrat" pitchFamily="2" charset="77"/>
              </a:rPr>
              <a:t> </a:t>
            </a:r>
            <a:endParaRPr dirty="0">
              <a:latin typeface="Montserrat" pitchFamily="2" charset="77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Questions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 txBox="1">
            <a:spLocks noGrp="1"/>
          </p:cNvSpPr>
          <p:nvPr>
            <p:ph type="sldNum" idx="12"/>
          </p:nvPr>
        </p:nvSpPr>
        <p:spPr>
          <a:xfrm>
            <a:off x="8313700" y="4792126"/>
            <a:ext cx="548700" cy="2760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600" name="Google Shape;600;p63"/>
          <p:cNvCxnSpPr/>
          <p:nvPr/>
        </p:nvCxnSpPr>
        <p:spPr>
          <a:xfrm>
            <a:off x="6406838" y="565775"/>
            <a:ext cx="8100" cy="1748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1" name="Google Shape;6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450" y="565650"/>
            <a:ext cx="1748400" cy="174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2" name="Google Shape;602;p63"/>
          <p:cNvSpPr txBox="1"/>
          <p:nvPr/>
        </p:nvSpPr>
        <p:spPr>
          <a:xfrm>
            <a:off x="4184863" y="687700"/>
            <a:ext cx="2020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Ganeshkumar Ashokavardhanan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3" name="Google Shape;60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00675"/>
            <a:ext cx="3212703" cy="21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1850" y="1818575"/>
            <a:ext cx="2278426" cy="75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3"/>
          <p:cNvPicPr preferRelativeResize="0"/>
          <p:nvPr/>
        </p:nvPicPr>
        <p:blipFill rotWithShape="1">
          <a:blip r:embed="rId6">
            <a:alphaModFix/>
          </a:blip>
          <a:srcRect l="19005" t="10806" r="21566" b="12056"/>
          <a:stretch/>
        </p:blipFill>
        <p:spPr>
          <a:xfrm>
            <a:off x="384462" y="463575"/>
            <a:ext cx="2135025" cy="20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3"/>
          <p:cNvSpPr txBox="1"/>
          <p:nvPr/>
        </p:nvSpPr>
        <p:spPr>
          <a:xfrm>
            <a:off x="234950" y="2446975"/>
            <a:ext cx="2987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Karla Medium"/>
                <a:ea typeface="Karla Medium"/>
                <a:cs typeface="Karla Medium"/>
                <a:sym typeface="Karla Medium"/>
              </a:rPr>
              <a:t>Azure Kubernetes Service</a:t>
            </a:r>
            <a:endParaRPr sz="1800">
              <a:solidFill>
                <a:schemeClr val="lt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607" name="Google Shape;607;p63"/>
          <p:cNvSpPr txBox="1">
            <a:spLocks noGrp="1"/>
          </p:cNvSpPr>
          <p:nvPr>
            <p:ph type="title" idx="4294967295"/>
          </p:nvPr>
        </p:nvSpPr>
        <p:spPr>
          <a:xfrm>
            <a:off x="3660075" y="3000676"/>
            <a:ext cx="3882300" cy="824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Deploy and scale containers on managed Kubernetes</a:t>
            </a:r>
            <a:endParaRPr sz="21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endParaRPr sz="21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08" name="Google Shape;608;p63"/>
          <p:cNvSpPr txBox="1"/>
          <p:nvPr/>
        </p:nvSpPr>
        <p:spPr>
          <a:xfrm>
            <a:off x="3342675" y="3869575"/>
            <a:ext cx="5681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000" rIns="0" bIns="18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Simplify Kubernetes operations, build cloud-native apps, and innovate with AI and open-source technology.</a:t>
            </a:r>
            <a:endParaRPr sz="1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4"/>
          <p:cNvSpPr txBox="1">
            <a:spLocks noGrp="1"/>
          </p:cNvSpPr>
          <p:nvPr>
            <p:ph type="title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614" name="Google Shape;614;p64"/>
          <p:cNvSpPr txBox="1">
            <a:spLocks noGrp="1"/>
          </p:cNvSpPr>
          <p:nvPr>
            <p:ph type="subTitle" idx="1"/>
          </p:nvPr>
        </p:nvSpPr>
        <p:spPr>
          <a:xfrm>
            <a:off x="1540675" y="956475"/>
            <a:ext cx="29697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Introduction</a:t>
            </a:r>
            <a:endParaRPr sz="1900"/>
          </a:p>
        </p:txBody>
      </p:sp>
      <p:sp>
        <p:nvSpPr>
          <p:cNvPr id="615" name="Google Shape;615;p64"/>
          <p:cNvSpPr txBox="1">
            <a:spLocks noGrp="1"/>
          </p:cNvSpPr>
          <p:nvPr>
            <p:ph type="subTitle" idx="4"/>
          </p:nvPr>
        </p:nvSpPr>
        <p:spPr>
          <a:xfrm>
            <a:off x="1540675" y="1498160"/>
            <a:ext cx="29697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GPU failures</a:t>
            </a:r>
            <a:endParaRPr sz="1900"/>
          </a:p>
        </p:txBody>
      </p:sp>
      <p:sp>
        <p:nvSpPr>
          <p:cNvPr id="616" name="Google Shape;616;p64"/>
          <p:cNvSpPr txBox="1">
            <a:spLocks noGrp="1"/>
          </p:cNvSpPr>
          <p:nvPr>
            <p:ph type="subTitle" idx="7"/>
          </p:nvPr>
        </p:nvSpPr>
        <p:spPr>
          <a:xfrm>
            <a:off x="1540675" y="3664900"/>
            <a:ext cx="2969700" cy="402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Demo</a:t>
            </a:r>
            <a:endParaRPr sz="1900"/>
          </a:p>
        </p:txBody>
      </p:sp>
      <p:sp>
        <p:nvSpPr>
          <p:cNvPr id="617" name="Google Shape;617;p64"/>
          <p:cNvSpPr txBox="1">
            <a:spLocks noGrp="1"/>
          </p:cNvSpPr>
          <p:nvPr>
            <p:ph type="subTitle" idx="22"/>
          </p:nvPr>
        </p:nvSpPr>
        <p:spPr>
          <a:xfrm>
            <a:off x="1540675" y="2581520"/>
            <a:ext cx="2969700" cy="48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Detection</a:t>
            </a:r>
            <a:endParaRPr sz="1900"/>
          </a:p>
        </p:txBody>
      </p:sp>
      <p:sp>
        <p:nvSpPr>
          <p:cNvPr id="618" name="Google Shape;618;p64"/>
          <p:cNvSpPr txBox="1">
            <a:spLocks noGrp="1"/>
          </p:cNvSpPr>
          <p:nvPr>
            <p:ph type="subTitle" idx="7"/>
          </p:nvPr>
        </p:nvSpPr>
        <p:spPr>
          <a:xfrm>
            <a:off x="1540675" y="3123236"/>
            <a:ext cx="2969700" cy="488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Resolution</a:t>
            </a:r>
            <a:endParaRPr sz="1900"/>
          </a:p>
        </p:txBody>
      </p:sp>
      <p:sp>
        <p:nvSpPr>
          <p:cNvPr id="619" name="Google Shape;619;p64"/>
          <p:cNvSpPr txBox="1">
            <a:spLocks noGrp="1"/>
          </p:cNvSpPr>
          <p:nvPr>
            <p:ph type="subTitle" idx="22"/>
          </p:nvPr>
        </p:nvSpPr>
        <p:spPr>
          <a:xfrm>
            <a:off x="1540688" y="2039845"/>
            <a:ext cx="4061700" cy="229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Impact on ML workloads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5"/>
          <p:cNvSpPr txBox="1"/>
          <p:nvPr/>
        </p:nvSpPr>
        <p:spPr>
          <a:xfrm>
            <a:off x="1809750" y="1630250"/>
            <a:ext cx="652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Distributed systems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65"/>
          <p:cNvSpPr txBox="1"/>
          <p:nvPr/>
        </p:nvSpPr>
        <p:spPr>
          <a:xfrm>
            <a:off x="2151077" y="2091950"/>
            <a:ext cx="46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Enables multi-node training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65"/>
          <p:cNvSpPr txBox="1"/>
          <p:nvPr/>
        </p:nvSpPr>
        <p:spPr>
          <a:xfrm>
            <a:off x="1809750" y="2667000"/>
            <a:ext cx="652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Job scheduling tools (Volcano, Kubeflow, Kueue)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65"/>
          <p:cNvSpPr txBox="1"/>
          <p:nvPr/>
        </p:nvSpPr>
        <p:spPr>
          <a:xfrm>
            <a:off x="2151077" y="3128700"/>
            <a:ext cx="42321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Gang scheduling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Plugin for AI frameworks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65"/>
          <p:cNvSpPr txBox="1"/>
          <p:nvPr/>
        </p:nvSpPr>
        <p:spPr>
          <a:xfrm>
            <a:off x="1809750" y="4009925"/>
            <a:ext cx="445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GPU device plugin / operator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65"/>
          <p:cNvSpPr txBox="1"/>
          <p:nvPr/>
        </p:nvSpPr>
        <p:spPr>
          <a:xfrm>
            <a:off x="2151077" y="4471625"/>
            <a:ext cx="65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Easy to manage access to relevant hardware components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65"/>
          <p:cNvSpPr txBox="1">
            <a:spLocks noGrp="1"/>
          </p:cNvSpPr>
          <p:nvPr>
            <p:ph type="ctrTitle" idx="4294967295"/>
          </p:nvPr>
        </p:nvSpPr>
        <p:spPr>
          <a:xfrm>
            <a:off x="311700" y="977050"/>
            <a:ext cx="7132500" cy="4446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Why K8s for ML training?</a:t>
            </a:r>
            <a:endParaRPr sz="2980"/>
          </a:p>
        </p:txBody>
      </p:sp>
      <p:cxnSp>
        <p:nvCxnSpPr>
          <p:cNvPr id="631" name="Google Shape;631;p65"/>
          <p:cNvCxnSpPr/>
          <p:nvPr/>
        </p:nvCxnSpPr>
        <p:spPr>
          <a:xfrm>
            <a:off x="523140" y="1789225"/>
            <a:ext cx="0" cy="38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65"/>
          <p:cNvCxnSpPr/>
          <p:nvPr/>
        </p:nvCxnSpPr>
        <p:spPr>
          <a:xfrm rot="10800000">
            <a:off x="518775" y="1789225"/>
            <a:ext cx="734100" cy="1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65"/>
          <p:cNvCxnSpPr/>
          <p:nvPr/>
        </p:nvCxnSpPr>
        <p:spPr>
          <a:xfrm>
            <a:off x="877758" y="1789225"/>
            <a:ext cx="0" cy="38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65"/>
          <p:cNvCxnSpPr/>
          <p:nvPr/>
        </p:nvCxnSpPr>
        <p:spPr>
          <a:xfrm>
            <a:off x="1245548" y="1795092"/>
            <a:ext cx="0" cy="38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65"/>
          <p:cNvSpPr/>
          <p:nvPr/>
        </p:nvSpPr>
        <p:spPr>
          <a:xfrm>
            <a:off x="480637" y="2148250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5"/>
          <p:cNvSpPr/>
          <p:nvPr/>
        </p:nvSpPr>
        <p:spPr>
          <a:xfrm>
            <a:off x="844012" y="2148250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65"/>
          <p:cNvSpPr/>
          <p:nvPr/>
        </p:nvSpPr>
        <p:spPr>
          <a:xfrm>
            <a:off x="1207387" y="2148250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5"/>
          <p:cNvSpPr/>
          <p:nvPr/>
        </p:nvSpPr>
        <p:spPr>
          <a:xfrm>
            <a:off x="844012" y="1677152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5"/>
          <p:cNvSpPr/>
          <p:nvPr/>
        </p:nvSpPr>
        <p:spPr>
          <a:xfrm>
            <a:off x="523150" y="3055950"/>
            <a:ext cx="141300" cy="159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5"/>
          <p:cNvSpPr/>
          <p:nvPr/>
        </p:nvSpPr>
        <p:spPr>
          <a:xfrm>
            <a:off x="729675" y="2927950"/>
            <a:ext cx="350100" cy="388200"/>
          </a:xfrm>
          <a:prstGeom prst="roundRect">
            <a:avLst>
              <a:gd name="adj" fmla="val 864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65"/>
          <p:cNvSpPr/>
          <p:nvPr/>
        </p:nvSpPr>
        <p:spPr>
          <a:xfrm>
            <a:off x="668938" y="4007950"/>
            <a:ext cx="417600" cy="4446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5"/>
          <p:cNvSpPr/>
          <p:nvPr/>
        </p:nvSpPr>
        <p:spPr>
          <a:xfrm>
            <a:off x="729687" y="3857525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5"/>
          <p:cNvSpPr/>
          <p:nvPr/>
        </p:nvSpPr>
        <p:spPr>
          <a:xfrm>
            <a:off x="845487" y="3857525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5"/>
          <p:cNvSpPr/>
          <p:nvPr/>
        </p:nvSpPr>
        <p:spPr>
          <a:xfrm>
            <a:off x="961287" y="3857525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65"/>
          <p:cNvSpPr/>
          <p:nvPr/>
        </p:nvSpPr>
        <p:spPr>
          <a:xfrm rot="5400000">
            <a:off x="1153923" y="4070512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65"/>
          <p:cNvSpPr/>
          <p:nvPr/>
        </p:nvSpPr>
        <p:spPr>
          <a:xfrm rot="5400000">
            <a:off x="1153923" y="4186312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5"/>
          <p:cNvSpPr/>
          <p:nvPr/>
        </p:nvSpPr>
        <p:spPr>
          <a:xfrm rot="5400000">
            <a:off x="1153923" y="4302112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5"/>
          <p:cNvSpPr/>
          <p:nvPr/>
        </p:nvSpPr>
        <p:spPr>
          <a:xfrm rot="5400000">
            <a:off x="518000" y="4070512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65"/>
          <p:cNvSpPr/>
          <p:nvPr/>
        </p:nvSpPr>
        <p:spPr>
          <a:xfrm rot="5400000">
            <a:off x="518000" y="4186312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65"/>
          <p:cNvSpPr/>
          <p:nvPr/>
        </p:nvSpPr>
        <p:spPr>
          <a:xfrm rot="5400000">
            <a:off x="518000" y="4302112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65"/>
          <p:cNvSpPr/>
          <p:nvPr/>
        </p:nvSpPr>
        <p:spPr>
          <a:xfrm>
            <a:off x="721612" y="4515075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5"/>
          <p:cNvSpPr/>
          <p:nvPr/>
        </p:nvSpPr>
        <p:spPr>
          <a:xfrm>
            <a:off x="837412" y="4515075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5"/>
          <p:cNvSpPr/>
          <p:nvPr/>
        </p:nvSpPr>
        <p:spPr>
          <a:xfrm>
            <a:off x="953212" y="4515075"/>
            <a:ext cx="80700" cy="87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65"/>
          <p:cNvCxnSpPr>
            <a:stCxn id="639" idx="3"/>
          </p:cNvCxnSpPr>
          <p:nvPr/>
        </p:nvCxnSpPr>
        <p:spPr>
          <a:xfrm>
            <a:off x="664450" y="3135750"/>
            <a:ext cx="251400" cy="9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5" name="Google Shape;655;p65"/>
          <p:cNvSpPr txBox="1">
            <a:spLocks noGrp="1"/>
          </p:cNvSpPr>
          <p:nvPr>
            <p:ph type="title" idx="4294967295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6"/>
          <p:cNvSpPr txBox="1">
            <a:spLocks noGrp="1"/>
          </p:cNvSpPr>
          <p:nvPr>
            <p:ph type="title" idx="4294967295"/>
          </p:nvPr>
        </p:nvSpPr>
        <p:spPr>
          <a:xfrm>
            <a:off x="311700" y="87850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are GPU failures?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1" name="Google Shape;661;p66"/>
          <p:cNvSpPr txBox="1">
            <a:spLocks noGrp="1"/>
          </p:cNvSpPr>
          <p:nvPr>
            <p:ph type="body" idx="4294967295"/>
          </p:nvPr>
        </p:nvSpPr>
        <p:spPr>
          <a:xfrm>
            <a:off x="311700" y="1069025"/>
            <a:ext cx="85206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GPUs are complex pieces of hardware, with a much higher likelihood of failure than CPUs.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4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The Llama 3 Herd of Models (Meta, July 2024):</a:t>
            </a:r>
            <a:endParaRPr sz="14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2" name="Google Shape;6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175" y="2157025"/>
            <a:ext cx="4477801" cy="2614208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6"/>
          <p:cNvSpPr txBox="1">
            <a:spLocks noGrp="1"/>
          </p:cNvSpPr>
          <p:nvPr>
            <p:ph type="ctrTitle" idx="4294967295"/>
          </p:nvPr>
        </p:nvSpPr>
        <p:spPr>
          <a:xfrm>
            <a:off x="5988300" y="2634850"/>
            <a:ext cx="24330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GPU issues: </a:t>
            </a:r>
            <a:r>
              <a:rPr lang="en-GB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58.7% unexpected interruptions</a:t>
            </a:r>
            <a:endParaRPr sz="248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66"/>
          <p:cNvSpPr txBox="1">
            <a:spLocks noGrp="1"/>
          </p:cNvSpPr>
          <p:nvPr>
            <p:ph type="title" idx="4294967295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GPU failures</a:t>
            </a:r>
            <a:endParaRPr/>
          </a:p>
        </p:txBody>
      </p:sp>
      <p:sp>
        <p:nvSpPr>
          <p:cNvPr id="665" name="Google Shape;665;p66"/>
          <p:cNvSpPr/>
          <p:nvPr/>
        </p:nvSpPr>
        <p:spPr>
          <a:xfrm>
            <a:off x="1671025" y="2420950"/>
            <a:ext cx="2550000" cy="213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666" name="Google Shape;666;p66"/>
          <p:cNvSpPr/>
          <p:nvPr/>
        </p:nvSpPr>
        <p:spPr>
          <a:xfrm>
            <a:off x="1671025" y="3054275"/>
            <a:ext cx="2550000" cy="213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667" name="Google Shape;667;p66"/>
          <p:cNvSpPr/>
          <p:nvPr/>
        </p:nvSpPr>
        <p:spPr>
          <a:xfrm>
            <a:off x="1671025" y="3459375"/>
            <a:ext cx="2550000" cy="213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7"/>
          <p:cNvSpPr txBox="1">
            <a:spLocks noGrp="1"/>
          </p:cNvSpPr>
          <p:nvPr>
            <p:ph type="title" idx="4294967295"/>
          </p:nvPr>
        </p:nvSpPr>
        <p:spPr>
          <a:xfrm>
            <a:off x="311700" y="87850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are GPU failures?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3" name="Google Shape;673;p67"/>
          <p:cNvSpPr txBox="1">
            <a:spLocks noGrp="1"/>
          </p:cNvSpPr>
          <p:nvPr>
            <p:ph type="ctrTitle" idx="4294967295"/>
          </p:nvPr>
        </p:nvSpPr>
        <p:spPr>
          <a:xfrm>
            <a:off x="360950" y="1072300"/>
            <a:ext cx="7132500" cy="4446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Commonly affected components</a:t>
            </a:r>
            <a:endParaRPr sz="2980">
              <a:solidFill>
                <a:schemeClr val="dk2"/>
              </a:solidFill>
            </a:endParaRPr>
          </a:p>
        </p:txBody>
      </p:sp>
      <p:sp>
        <p:nvSpPr>
          <p:cNvPr id="674" name="Google Shape;674;p67"/>
          <p:cNvSpPr txBox="1">
            <a:spLocks noGrp="1"/>
          </p:cNvSpPr>
          <p:nvPr>
            <p:ph type="title" idx="4294967295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GPU failures</a:t>
            </a:r>
            <a:endParaRPr/>
          </a:p>
        </p:txBody>
      </p:sp>
      <p:pic>
        <p:nvPicPr>
          <p:cNvPr id="675" name="Google Shape;675;p67" title="Cpu And Gpu Images | Free Photos, PNG Stickers, Wallpapers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625" y="1800705"/>
            <a:ext cx="3885900" cy="258899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7"/>
          <p:cNvSpPr txBox="1"/>
          <p:nvPr/>
        </p:nvSpPr>
        <p:spPr>
          <a:xfrm>
            <a:off x="1170769" y="1852825"/>
            <a:ext cx="1888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0BBCF"/>
                </a:solidFill>
                <a:latin typeface="Karla"/>
                <a:ea typeface="Karla"/>
                <a:cs typeface="Karla"/>
                <a:sym typeface="Karla"/>
              </a:rPr>
              <a:t>GPU</a:t>
            </a:r>
            <a:endParaRPr b="1">
              <a:solidFill>
                <a:srgbClr val="50BBC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77" name="Google Shape;677;p67"/>
          <p:cNvSpPr txBox="1"/>
          <p:nvPr/>
        </p:nvSpPr>
        <p:spPr>
          <a:xfrm>
            <a:off x="1170769" y="2529928"/>
            <a:ext cx="1888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0BBCF"/>
                </a:solidFill>
                <a:latin typeface="Karla"/>
                <a:ea typeface="Karla"/>
                <a:cs typeface="Karla"/>
                <a:sym typeface="Karla"/>
              </a:rPr>
              <a:t>GPU memory</a:t>
            </a:r>
            <a:endParaRPr b="1">
              <a:solidFill>
                <a:srgbClr val="50BBC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78" name="Google Shape;678;p67"/>
          <p:cNvSpPr txBox="1"/>
          <p:nvPr/>
        </p:nvSpPr>
        <p:spPr>
          <a:xfrm>
            <a:off x="1170769" y="3207031"/>
            <a:ext cx="1888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0BBCF"/>
                </a:solidFill>
                <a:latin typeface="Karla"/>
                <a:ea typeface="Karla"/>
                <a:cs typeface="Karla"/>
                <a:sym typeface="Karla"/>
              </a:rPr>
              <a:t>Networking</a:t>
            </a:r>
            <a:endParaRPr b="1">
              <a:solidFill>
                <a:srgbClr val="50BBC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79" name="Google Shape;679;p67"/>
          <p:cNvSpPr txBox="1"/>
          <p:nvPr/>
        </p:nvSpPr>
        <p:spPr>
          <a:xfrm>
            <a:off x="1170769" y="3884134"/>
            <a:ext cx="18882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50BBCF"/>
                </a:solidFill>
                <a:latin typeface="Karla"/>
                <a:ea typeface="Karla"/>
                <a:cs typeface="Karla"/>
                <a:sym typeface="Karla"/>
              </a:rPr>
              <a:t>GPU driver</a:t>
            </a:r>
            <a:endParaRPr b="1">
              <a:solidFill>
                <a:srgbClr val="50BBC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"/>
          <p:cNvSpPr txBox="1">
            <a:spLocks noGrp="1"/>
          </p:cNvSpPr>
          <p:nvPr>
            <p:ph type="title" idx="4294967295"/>
          </p:nvPr>
        </p:nvSpPr>
        <p:spPr>
          <a:xfrm>
            <a:off x="311700" y="79550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Impact on ML workloads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" name="Google Shape;685;p68"/>
          <p:cNvSpPr/>
          <p:nvPr/>
        </p:nvSpPr>
        <p:spPr>
          <a:xfrm rot="-5400000">
            <a:off x="7224265" y="2486005"/>
            <a:ext cx="326100" cy="350400"/>
          </a:xfrm>
          <a:prstGeom prst="bentArrow">
            <a:avLst>
              <a:gd name="adj1" fmla="val 1408"/>
              <a:gd name="adj2" fmla="val 14086"/>
              <a:gd name="adj3" fmla="val 38629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8"/>
          <p:cNvSpPr txBox="1">
            <a:spLocks noGrp="1"/>
          </p:cNvSpPr>
          <p:nvPr>
            <p:ph type="ctrTitle" idx="4294967295"/>
          </p:nvPr>
        </p:nvSpPr>
        <p:spPr>
          <a:xfrm>
            <a:off x="806725" y="3261175"/>
            <a:ext cx="3692700" cy="1377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Example of a H100 node (8 GPUs):</a:t>
            </a:r>
            <a:endParaRPr sz="1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Public price: ~2000$/day</a:t>
            </a:r>
            <a:endParaRPr sz="12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For a job that normally runs for 3 days, 6X slower: </a:t>
            </a:r>
            <a:r>
              <a:rPr lang="en-GB" sz="1200">
                <a:solidFill>
                  <a:srgbClr val="8E7CC3"/>
                </a:solidFill>
                <a:latin typeface="Karla"/>
                <a:ea typeface="Karla"/>
                <a:cs typeface="Karla"/>
                <a:sym typeface="Karla"/>
              </a:rPr>
              <a:t>+$30,000 </a:t>
            </a:r>
            <a:endParaRPr sz="1200">
              <a:solidFill>
                <a:srgbClr val="8E7CC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87" name="Google Shape;687;p68"/>
          <p:cNvSpPr/>
          <p:nvPr/>
        </p:nvSpPr>
        <p:spPr>
          <a:xfrm>
            <a:off x="7225588" y="1792054"/>
            <a:ext cx="323400" cy="353100"/>
          </a:xfrm>
          <a:prstGeom prst="bentArrow">
            <a:avLst>
              <a:gd name="adj1" fmla="val 1408"/>
              <a:gd name="adj2" fmla="val 14086"/>
              <a:gd name="adj3" fmla="val 34211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68"/>
          <p:cNvSpPr/>
          <p:nvPr/>
        </p:nvSpPr>
        <p:spPr>
          <a:xfrm rot="5400000">
            <a:off x="7905375" y="1776425"/>
            <a:ext cx="330600" cy="385500"/>
          </a:xfrm>
          <a:prstGeom prst="bentArrow">
            <a:avLst>
              <a:gd name="adj1" fmla="val 1408"/>
              <a:gd name="adj2" fmla="val 14086"/>
              <a:gd name="adj3" fmla="val 32600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68"/>
          <p:cNvSpPr/>
          <p:nvPr/>
        </p:nvSpPr>
        <p:spPr>
          <a:xfrm rot="10800000">
            <a:off x="7877917" y="2484736"/>
            <a:ext cx="323400" cy="353100"/>
          </a:xfrm>
          <a:prstGeom prst="bentArrow">
            <a:avLst>
              <a:gd name="adj1" fmla="val 1408"/>
              <a:gd name="adj2" fmla="val 14086"/>
              <a:gd name="adj3" fmla="val 38361"/>
              <a:gd name="adj4" fmla="val 4375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8"/>
          <p:cNvSpPr/>
          <p:nvPr/>
        </p:nvSpPr>
        <p:spPr>
          <a:xfrm>
            <a:off x="7548930" y="1665272"/>
            <a:ext cx="329100" cy="3531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68"/>
          <p:cNvSpPr/>
          <p:nvPr/>
        </p:nvSpPr>
        <p:spPr>
          <a:xfrm>
            <a:off x="8032698" y="2131594"/>
            <a:ext cx="329100" cy="3531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8"/>
          <p:cNvSpPr/>
          <p:nvPr/>
        </p:nvSpPr>
        <p:spPr>
          <a:xfrm>
            <a:off x="7548930" y="2590151"/>
            <a:ext cx="329100" cy="3531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68"/>
          <p:cNvSpPr/>
          <p:nvPr/>
        </p:nvSpPr>
        <p:spPr>
          <a:xfrm>
            <a:off x="7090572" y="2145175"/>
            <a:ext cx="329100" cy="35310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68"/>
          <p:cNvSpPr txBox="1"/>
          <p:nvPr/>
        </p:nvSpPr>
        <p:spPr>
          <a:xfrm>
            <a:off x="6757700" y="3046275"/>
            <a:ext cx="180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Gradient synchronisation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p68"/>
          <p:cNvSpPr txBox="1">
            <a:spLocks noGrp="1"/>
          </p:cNvSpPr>
          <p:nvPr>
            <p:ph type="title" idx="4294967295"/>
          </p:nvPr>
        </p:nvSpPr>
        <p:spPr>
          <a:xfrm>
            <a:off x="338700" y="345750"/>
            <a:ext cx="8466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 on ML workloads </a:t>
            </a:r>
            <a:endParaRPr/>
          </a:p>
        </p:txBody>
      </p:sp>
      <p:sp>
        <p:nvSpPr>
          <p:cNvPr id="696" name="Google Shape;696;p68"/>
          <p:cNvSpPr/>
          <p:nvPr/>
        </p:nvSpPr>
        <p:spPr>
          <a:xfrm>
            <a:off x="675275" y="1528275"/>
            <a:ext cx="1350600" cy="338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Failures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97" name="Google Shape;697;p68"/>
          <p:cNvSpPr/>
          <p:nvPr/>
        </p:nvSpPr>
        <p:spPr>
          <a:xfrm>
            <a:off x="2487000" y="1528275"/>
            <a:ext cx="1350600" cy="338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Hangs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98" name="Google Shape;698;p68"/>
          <p:cNvSpPr/>
          <p:nvPr/>
        </p:nvSpPr>
        <p:spPr>
          <a:xfrm>
            <a:off x="4298725" y="1528275"/>
            <a:ext cx="1350600" cy="3387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Slow downs</a:t>
            </a:r>
            <a:endParaRPr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99" name="Google Shape;699;p68"/>
          <p:cNvSpPr/>
          <p:nvPr/>
        </p:nvSpPr>
        <p:spPr>
          <a:xfrm>
            <a:off x="1201275" y="1952600"/>
            <a:ext cx="135000" cy="16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00" name="Google Shape;700;p68"/>
          <p:cNvSpPr/>
          <p:nvPr/>
        </p:nvSpPr>
        <p:spPr>
          <a:xfrm>
            <a:off x="3081550" y="1952600"/>
            <a:ext cx="135000" cy="16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01" name="Google Shape;701;p68"/>
          <p:cNvSpPr/>
          <p:nvPr/>
        </p:nvSpPr>
        <p:spPr>
          <a:xfrm>
            <a:off x="4961825" y="1952600"/>
            <a:ext cx="135000" cy="16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702" name="Google Shape;702;p68"/>
          <p:cNvSpPr/>
          <p:nvPr/>
        </p:nvSpPr>
        <p:spPr>
          <a:xfrm>
            <a:off x="630100" y="2321638"/>
            <a:ext cx="5037900" cy="27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Karla Medium"/>
                <a:ea typeface="Karla Medium"/>
                <a:cs typeface="Karla Medium"/>
                <a:sym typeface="Karla Medium"/>
              </a:rPr>
              <a:t>EXPENSIVE $$$</a:t>
            </a:r>
            <a:endParaRPr>
              <a:solidFill>
                <a:schemeClr val="accent3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yve Presentation Theme">
  <a:themeElements>
    <a:clrScheme name="Simple Light">
      <a:dk1>
        <a:srgbClr val="1A1731"/>
      </a:dk1>
      <a:lt1>
        <a:srgbClr val="FFFFFF"/>
      </a:lt1>
      <a:dk2>
        <a:srgbClr val="535353"/>
      </a:dk2>
      <a:lt2>
        <a:srgbClr val="FDF2EA"/>
      </a:lt2>
      <a:accent1>
        <a:srgbClr val="50BBCF"/>
      </a:accent1>
      <a:accent2>
        <a:srgbClr val="E36D41"/>
      </a:accent2>
      <a:accent3>
        <a:srgbClr val="454093"/>
      </a:accent3>
      <a:accent4>
        <a:srgbClr val="EFA85C"/>
      </a:accent4>
      <a:accent5>
        <a:srgbClr val="F3F3F3"/>
      </a:accent5>
      <a:accent6>
        <a:srgbClr val="EFEFEF"/>
      </a:accent6>
      <a:hlink>
        <a:srgbClr val="50BBC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1528</Words>
  <Application>Microsoft Macintosh PowerPoint</Application>
  <PresentationFormat>On-screen Show (16:9)</PresentationFormat>
  <Paragraphs>275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Montserrat</vt:lpstr>
      <vt:lpstr>Work Sans Light</vt:lpstr>
      <vt:lpstr>Work Sans</vt:lpstr>
      <vt:lpstr>Karla ExtraBold</vt:lpstr>
      <vt:lpstr>Karla Medium</vt:lpstr>
      <vt:lpstr>Work Sans SemiBold</vt:lpstr>
      <vt:lpstr>Karla Light</vt:lpstr>
      <vt:lpstr>Roboto</vt:lpstr>
      <vt:lpstr>Karla</vt:lpstr>
      <vt:lpstr>Arial</vt:lpstr>
      <vt:lpstr>Work Sans Medium</vt:lpstr>
      <vt:lpstr>Nunito</vt:lpstr>
      <vt:lpstr>Wayve Presentation Theme</vt:lpstr>
      <vt:lpstr>Detecting and overcoming GPU failures in ML training</vt:lpstr>
      <vt:lpstr>Who we are</vt:lpstr>
      <vt:lpstr>Pioneering a new way to solve self-driving with Embodied AI</vt:lpstr>
      <vt:lpstr>Deploy and scale containers on managed Kubernetes </vt:lpstr>
      <vt:lpstr>Agenda</vt:lpstr>
      <vt:lpstr>Why K8s for ML training?</vt:lpstr>
      <vt:lpstr>What are GPU failures?</vt:lpstr>
      <vt:lpstr>What are GPU failures?</vt:lpstr>
      <vt:lpstr>Impact on ML workloads</vt:lpstr>
      <vt:lpstr>Detection</vt:lpstr>
      <vt:lpstr>Detection</vt:lpstr>
      <vt:lpstr>Solution 2: monitoring while jobs are running</vt:lpstr>
      <vt:lpstr>Resolution - Job level</vt:lpstr>
      <vt:lpstr>Resolution - Node level</vt:lpstr>
      <vt:lpstr>Infra provider perspective</vt:lpstr>
      <vt:lpstr>Layers of failure detection</vt:lpstr>
      <vt:lpstr>Node Problem Detector</vt:lpstr>
      <vt:lpstr>Node Problem Detector</vt:lpstr>
      <vt:lpstr>GPU Health Checks</vt:lpstr>
      <vt:lpstr>Example  health checks</vt:lpstr>
      <vt:lpstr>Custom plugin for NPD</vt:lpstr>
      <vt:lpstr>Custom plugin for NPD</vt:lpstr>
      <vt:lpstr>Remedy Controller</vt:lpstr>
      <vt:lpstr>Testing by simulating failures</vt:lpstr>
      <vt:lpstr>Demo:  GPU Node Problem detector  + Draino  + Drop GPU</vt:lpstr>
      <vt:lpstr>PowerPoint Presentation</vt:lpstr>
      <vt:lpstr>Challenges </vt:lpstr>
      <vt:lpstr>Advanced developments and Gaps</vt:lpstr>
      <vt:lpstr>Key Takeaways </vt:lpstr>
      <vt:lpstr>Thank you</vt:lpstr>
      <vt:lpstr>Useful links</vt:lpstr>
      <vt:lpstr>References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Ganeshkumar Ashokavardhanan</cp:lastModifiedBy>
  <cp:revision>2</cp:revision>
  <dcterms:modified xsi:type="dcterms:W3CDTF">2024-08-23T06:38:25Z</dcterms:modified>
</cp:coreProperties>
</file>